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2DC"/>
    <a:srgbClr val="32D6D6"/>
    <a:srgbClr val="EDADDC"/>
    <a:srgbClr val="00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51D85-EF2A-4AD7-9109-C8E23F305798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2A94-B23B-41D7-B1C1-2A2AE5139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8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2A94-B23B-41D7-B1C1-2A2AE5139A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9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14F607-CD5C-448B-9CE6-D0AEBF977966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094AB1-57B5-4539-A24B-BAC768368C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7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hyperlink" Target="http://www.szn-ural.ru/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kamensk-ur.ru/wp-content/uploads/2009/02/pamyatnik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7" y="1412776"/>
            <a:ext cx="8424936" cy="50954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5637010" cy="8821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образование</a:t>
            </a:r>
          </a:p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«КАМЕНСКИЙ ГОРОДСКОЙ ОКРУГ» </a:t>
            </a:r>
          </a:p>
          <a:p>
            <a:pPr algn="ctr">
              <a:defRPr/>
            </a:pPr>
            <a:endParaRPr lang="ru-RU" sz="6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C:\Documents and Settings\Оксана\Рабочий стол\фла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71259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N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592"/>
            <a:ext cx="792088" cy="9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782562" y="1412776"/>
            <a:ext cx="3072115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ru-RU" sz="6400" b="1" i="1" dirty="0" smtClean="0">
                <a:solidFill>
                  <a:schemeClr val="bg2">
                    <a:lumMod val="50000"/>
                  </a:schemeClr>
                </a:solidFill>
              </a:rPr>
              <a:t>приглашает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6400" b="1" i="1" dirty="0" smtClean="0">
                <a:solidFill>
                  <a:schemeClr val="bg2">
                    <a:lumMod val="50000"/>
                  </a:schemeClr>
                </a:solidFill>
              </a:rPr>
              <a:t>участников Государственной программы по содействию добровольному переселению в Свердловскую область соотечественников, проживающих за рубежом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Оксана\Рабочий стол\документы\Для презентации МО КГО\ЦРБ\IMG_1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" y="1196752"/>
            <a:ext cx="912727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Оксана\Рабочий стол\документы\Для презентации МО КГО\ЦРБ\000_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8"/>
            <a:ext cx="2134546" cy="10197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0" y="1219667"/>
            <a:ext cx="4032447" cy="2088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На территории Каменского городского округа первичную медико-санитарную, скорую медицинскую, специализированную (стационарную) медицинскую помощь обеспечивает государственное бюджетное учреждение </a:t>
            </a:r>
            <a:r>
              <a:rPr lang="ru-RU" sz="1200" b="1" dirty="0" smtClean="0">
                <a:solidFill>
                  <a:srgbClr val="002060"/>
                </a:solidFill>
              </a:rPr>
              <a:t>здравоохранения «</a:t>
            </a:r>
            <a:r>
              <a:rPr lang="ru-RU" sz="1200" b="1" dirty="0">
                <a:solidFill>
                  <a:srgbClr val="002060"/>
                </a:solidFill>
              </a:rPr>
              <a:t>Каменская ЦРБ</a:t>
            </a:r>
            <a:r>
              <a:rPr lang="ru-RU" sz="1200" b="1" dirty="0" smtClean="0">
                <a:solidFill>
                  <a:srgbClr val="002060"/>
                </a:solidFill>
              </a:rPr>
              <a:t>». В структуру ГБУЗ «Каменская ЦРБ» входит 28 подразделений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251520" y="188640"/>
            <a:ext cx="8208912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Каменский городской округ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 Медицинские учреждения</a:t>
            </a:r>
          </a:p>
          <a:p>
            <a:pPr algn="just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8864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3"/>
          <p:cNvSpPr txBox="1">
            <a:spLocks noChangeArrowheads="1"/>
          </p:cNvSpPr>
          <p:nvPr/>
        </p:nvSpPr>
        <p:spPr bwMode="auto">
          <a:xfrm>
            <a:off x="18255" y="5517232"/>
            <a:ext cx="3874679" cy="111413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  <a:defRPr/>
            </a:pPr>
            <a:endParaRPr lang="ru-RU" sz="1600" dirty="0" smtClean="0"/>
          </a:p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1200" dirty="0">
                <a:solidFill>
                  <a:srgbClr val="002060"/>
                </a:solidFill>
              </a:rPr>
              <a:t>первичной медико-санитарной помощи по принципу общей врачебной практики доказала свою </a:t>
            </a:r>
            <a:r>
              <a:rPr lang="ru-RU" sz="1200" dirty="0" smtClean="0">
                <a:solidFill>
                  <a:srgbClr val="002060"/>
                </a:solidFill>
              </a:rPr>
              <a:t>результативность и позволяет </a:t>
            </a:r>
            <a:r>
              <a:rPr lang="ru-RU" sz="1200" dirty="0">
                <a:solidFill>
                  <a:srgbClr val="002060"/>
                </a:solidFill>
              </a:rPr>
              <a:t>обеспечить право жителей на доступную квалифицированную медицинскую помощь, максимально приближенную к месту проживания</a:t>
            </a:r>
            <a:r>
              <a:rPr lang="ru-RU" sz="1600" dirty="0">
                <a:solidFill>
                  <a:srgbClr val="002060"/>
                </a:solidFill>
              </a:rPr>
              <a:t>.      </a:t>
            </a:r>
          </a:p>
          <a:p>
            <a:pPr marL="45720" indent="0" algn="ctr">
              <a:lnSpc>
                <a:spcPct val="80000"/>
              </a:lnSpc>
              <a:buFont typeface="Georgia" pitchFamily="18" charset="0"/>
              <a:buNone/>
              <a:defRPr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58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4788024" y="1556792"/>
            <a:ext cx="3960440" cy="2808312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60032" y="4581128"/>
            <a:ext cx="3672408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51" y="4725144"/>
            <a:ext cx="3312369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300" dirty="0" smtClean="0"/>
              <a:t>Официальный сайт ГБУ СО «Многофункциональный центр предоставления государственных и муниципальных услуг» </a:t>
            </a:r>
            <a:r>
              <a:rPr lang="en-US" sz="1300" dirty="0" smtClean="0"/>
              <a:t>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en-US" sz="1300" dirty="0" smtClean="0"/>
              <a:t>www.mfc66.ru</a:t>
            </a: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556792"/>
            <a:ext cx="4104456" cy="29523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750" dirty="0"/>
              <a:t>На территории Каменского городского округа </a:t>
            </a:r>
            <a:r>
              <a:rPr lang="ru-RU" sz="1750" dirty="0" smtClean="0"/>
              <a:t>осуществляет свою деятельность </a:t>
            </a:r>
            <a:r>
              <a:rPr lang="ru-RU" sz="1750" dirty="0"/>
              <a:t>передвижной </a:t>
            </a:r>
            <a:r>
              <a:rPr lang="ru-RU" sz="1750" dirty="0" smtClean="0"/>
              <a:t>мобильный офис многофункционального центра по </a:t>
            </a:r>
            <a:r>
              <a:rPr lang="ru-RU" sz="1750" dirty="0"/>
              <a:t>оказанию </a:t>
            </a:r>
            <a:r>
              <a:rPr lang="ru-RU" sz="1750" dirty="0" smtClean="0"/>
              <a:t>государственных и муниципальных услуг  </a:t>
            </a:r>
            <a:r>
              <a:rPr lang="ru-RU" sz="1750" dirty="0"/>
              <a:t>жителям населенных пунктов Каменского городского </a:t>
            </a:r>
            <a:r>
              <a:rPr lang="ru-RU" sz="1750" dirty="0" smtClean="0"/>
              <a:t>округа по принципу «одного окна»</a:t>
            </a:r>
            <a:endParaRPr lang="ru-RU" sz="1750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920880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Каменский городской округ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 </a:t>
            </a: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Многофункциональный центр</a:t>
            </a:r>
          </a:p>
          <a:p>
            <a:pPr algn="just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Он едет к нам. Обнародован график работы мобильного МФЦ в селах Каменска-Уральского - 4 Сентября 2013 - KU66.RU - Каменск-Ураль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0" y="1412776"/>
            <a:ext cx="370400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1-tub-ru.yandex.net/i?id=a68c98801d621f7bcab5c56e241a6c44-9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3" y="4293096"/>
            <a:ext cx="36004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608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img04.urban3p.ru/up/o/4953/gallery/271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56" y="3779671"/>
            <a:ext cx="4968552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ид на порог Реву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376264" cy="17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оход порога Реву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010512" cy="17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1077016"/>
            <a:ext cx="6400800" cy="5972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Порог ревун на реке Исеть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92088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Каменский городской округ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 Достопримечательности</a:t>
            </a: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27584" y="3321745"/>
            <a:ext cx="6400800" cy="4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Смолинская пещера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8" descr="пещера Смолинска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5711"/>
            <a:ext cx="3024336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876" y="3795711"/>
            <a:ext cx="2232248" cy="155245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Вторая 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из самых </a:t>
            </a:r>
            <a:r>
              <a:rPr lang="ru-RU" sz="14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больших пещер 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 Свердловской области: ее длина примерно 500 метров, а наибольшая глубина – 32 метра.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8" name="Picture 12" descr="Тренировки скалолазов у порога Реву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448272" cy="17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581129"/>
            <a:ext cx="5355616" cy="504055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smtClean="0"/>
              <a:t>-</a:t>
            </a: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Церковь 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Рождества </a:t>
            </a: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Христова (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1860 и </a:t>
            </a: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1881гг. </a:t>
            </a:r>
            <a:r>
              <a:rPr lang="ru-RU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д.Потаскуева</a:t>
            </a:r>
            <a:r>
              <a:rPr lang="ru-R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)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50907" y="1628800"/>
            <a:ext cx="5436003" cy="96928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600" dirty="0" smtClean="0"/>
              <a:t>- Церковь </a:t>
            </a:r>
            <a:r>
              <a:rPr lang="ru-RU" sz="1600" dirty="0"/>
              <a:t>Михаила Архангела (XIX в., с. Маминское)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92088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Каменский городской округ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 Достопримечательности</a:t>
            </a: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Церковь Михаила Архангела, Маминско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" y="1124745"/>
            <a:ext cx="2520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Церковь Тихвинской иконы Божией Матери, Рыбниковско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6" y="2852936"/>
            <a:ext cx="253595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347864" y="3068960"/>
            <a:ext cx="543600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1600" dirty="0" smtClean="0"/>
              <a:t>-</a:t>
            </a:r>
            <a:r>
              <a:rPr lang="ru-RU" sz="1600" dirty="0"/>
              <a:t>Церковь Тихвинская (1815-1839 гг., с. Рыбниковское)</a:t>
            </a:r>
          </a:p>
          <a:p>
            <a:pPr marL="45720" indent="0" algn="just">
              <a:buFont typeface="Georgia" pitchFamily="18" charset="0"/>
              <a:buNone/>
            </a:pPr>
            <a:endParaRPr lang="ru-RU" dirty="0"/>
          </a:p>
        </p:txBody>
      </p:sp>
      <p:pic>
        <p:nvPicPr>
          <p:cNvPr id="5126" name="Picture 6" descr="Церковь Рождества Христова, Потаскуе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0" y="4365105"/>
            <a:ext cx="255648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Форум Екатеринбург+Свердловск Русская версия Invision Power Bo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6" y="3789040"/>
            <a:ext cx="26602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амень Каменский (Каменка (Свердловская область)), 4 фотограф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60391"/>
            <a:ext cx="2637560" cy="19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рирода Урала. - Форум Екатеринбург+Свердловс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664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ирода Урала. - Форум Екатеринбург+Свердловс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7811"/>
            <a:ext cx="2596300" cy="14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иды населённых пунктов Свердловской области. - Форум Екатеринбург+Свердловс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0" y="566944"/>
            <a:ext cx="2516268" cy="14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ест-драйв для новой сельхозтехники провели на свердловских поля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6" y="2060849"/>
            <a:ext cx="266028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Единая Россия официальный сайт партии / Новос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0" y="2060849"/>
            <a:ext cx="251626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Учредительная конференция &quot;РСМ&quot; &quot;Образование Урала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33" y="3793357"/>
            <a:ext cx="2493875" cy="19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3"/>
          <p:cNvSpPr>
            <a:spLocks noChangeArrowheads="1"/>
          </p:cNvSpPr>
          <p:nvPr/>
        </p:nvSpPr>
        <p:spPr bwMode="auto">
          <a:xfrm>
            <a:off x="2476862" y="2060849"/>
            <a:ext cx="3786199" cy="1699542"/>
          </a:xfrm>
          <a:prstGeom prst="roundRect">
            <a:avLst>
              <a:gd name="adj" fmla="val 16667"/>
            </a:avLst>
          </a:prstGeom>
          <a:solidFill>
            <a:srgbClr val="2CB2DC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Iris" charset="-52"/>
              </a:rPr>
              <a:t>Более подробно о </a:t>
            </a:r>
            <a:r>
              <a:rPr lang="ru-RU" b="1" dirty="0" smtClean="0">
                <a:solidFill>
                  <a:schemeClr val="bg1"/>
                </a:solidFill>
                <a:latin typeface="Iris" charset="-52"/>
              </a:rPr>
              <a:t>МО «Каменский городской округ»</a:t>
            </a:r>
            <a:endParaRPr lang="en-US" b="1" dirty="0">
              <a:solidFill>
                <a:schemeClr val="bg1"/>
              </a:solidFill>
              <a:latin typeface="Iris" charset="-52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Iris" charset="-52"/>
              </a:rPr>
              <a:t>Вы можете узнать на нашем</a:t>
            </a:r>
            <a:r>
              <a:rPr lang="en-US" b="1" dirty="0">
                <a:solidFill>
                  <a:schemeClr val="bg1"/>
                </a:solidFill>
                <a:latin typeface="Iris" charset="-52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Iris" charset="-52"/>
              </a:rPr>
              <a:t>сайте:</a:t>
            </a:r>
          </a:p>
          <a:p>
            <a:pPr algn="ctr">
              <a:defRPr/>
            </a:pPr>
            <a:r>
              <a:rPr lang="en-US" b="1" i="1" u="sng" dirty="0" smtClean="0">
                <a:solidFill>
                  <a:srgbClr val="0000CC"/>
                </a:solidFill>
                <a:latin typeface="Iris" charset="-52"/>
              </a:rPr>
              <a:t>www.kamensk-adm.ru</a:t>
            </a:r>
            <a:endParaRPr lang="ru-RU" b="1" i="1" u="sng" dirty="0">
              <a:solidFill>
                <a:srgbClr val="0000CC"/>
              </a:solidFill>
              <a:latin typeface="Iris" charset="-52"/>
            </a:endParaRPr>
          </a:p>
        </p:txBody>
      </p:sp>
      <p:sp>
        <p:nvSpPr>
          <p:cNvPr id="14" name="AutoShape 125"/>
          <p:cNvSpPr>
            <a:spLocks noChangeArrowheads="1"/>
          </p:cNvSpPr>
          <p:nvPr/>
        </p:nvSpPr>
        <p:spPr bwMode="auto">
          <a:xfrm>
            <a:off x="1039845" y="5798904"/>
            <a:ext cx="6660232" cy="648072"/>
          </a:xfrm>
          <a:prstGeom prst="roundRect">
            <a:avLst>
              <a:gd name="adj" fmla="val 25000"/>
            </a:avLst>
          </a:prstGeom>
          <a:solidFill>
            <a:srgbClr val="32D6D6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Iris" charset="-52"/>
              </a:rPr>
              <a:t>Сведения о вакансиях Вы можете уточнить на сайте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Iris" charset="-52"/>
                <a:hlinkClick r:id="rId10"/>
              </a:rPr>
              <a:t>www.szn-ural.ru</a:t>
            </a:r>
            <a:endParaRPr lang="ru-RU" b="1" dirty="0">
              <a:solidFill>
                <a:schemeClr val="bg1"/>
              </a:solidFill>
              <a:latin typeface="Iri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770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Природа Урала. - Форум Екатеринбург+Свердлов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7902" y="746368"/>
            <a:ext cx="7416824" cy="3474720"/>
          </a:xfrm>
        </p:spPr>
        <p:txBody>
          <a:bodyPr>
            <a:normAutofit/>
          </a:bodyPr>
          <a:lstStyle/>
          <a:p>
            <a:pPr marL="45720" indent="0" algn="ctr">
              <a:buNone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CB2DC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Дорогие соотечественники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CB2DC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!</a:t>
            </a:r>
          </a:p>
          <a:p>
            <a:pPr marL="45720" indent="0" algn="ctr">
              <a:buNone/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CB2DC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</a:endParaRPr>
          </a:p>
          <a:p>
            <a:pPr marL="45720" indent="0" algn="ctr">
              <a:buNone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CB2DC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БЛАГОДАРИМ ЗА ВНИМАНИЕ!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CB2DC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</a:endParaRPr>
          </a:p>
          <a:p>
            <a:pPr marL="45720" indent="0" algn="ctr">
              <a:buNone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CB2DC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Каменский городской округ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CB2DC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</a:endParaRPr>
          </a:p>
          <a:p>
            <a:pPr marL="45720" indent="0" algn="ctr">
              <a:buNone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CB2DC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ждет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CB2DC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Вас!</a:t>
            </a:r>
          </a:p>
        </p:txBody>
      </p:sp>
      <p:pic>
        <p:nvPicPr>
          <p:cNvPr id="4" name="Picture 3" descr="N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173"/>
            <a:ext cx="972108" cy="85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3"/>
          <p:cNvSpPr>
            <a:spLocks noChangeArrowheads="1"/>
          </p:cNvSpPr>
          <p:nvPr/>
        </p:nvSpPr>
        <p:spPr bwMode="auto">
          <a:xfrm>
            <a:off x="251520" y="3717032"/>
            <a:ext cx="5625507" cy="2736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ru-RU" sz="1600" b="1" dirty="0">
              <a:solidFill>
                <a:schemeClr val="bg1"/>
              </a:solidFill>
              <a:latin typeface="Iris" charset="-52"/>
              <a:cs typeface="+mn-cs"/>
            </a:endParaRPr>
          </a:p>
        </p:txBody>
      </p:sp>
      <p:pic>
        <p:nvPicPr>
          <p:cNvPr id="2053" name="Picture 5" descr="http://kamensk-ur.ru/wp-content/uploads/2009/02/kamennie-vo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678"/>
            <a:ext cx="8702657" cy="30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Оксана\Рабочий стол\документы\Для презентации МО КГО\Кар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38" y="3717033"/>
            <a:ext cx="2991039" cy="26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30"/>
            <a:ext cx="637761" cy="63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924515"/>
            <a:ext cx="57116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Территория — </a:t>
            </a:r>
            <a:r>
              <a:rPr lang="ru-RU" sz="1600" dirty="0" smtClean="0"/>
              <a:t>214 602 га.</a:t>
            </a:r>
          </a:p>
          <a:p>
            <a:r>
              <a:rPr lang="ru-RU" sz="1600" dirty="0" smtClean="0"/>
              <a:t>Население </a:t>
            </a:r>
            <a:r>
              <a:rPr lang="ru-RU" sz="1600" dirty="0"/>
              <a:t>— 29 </a:t>
            </a:r>
            <a:r>
              <a:rPr lang="ru-RU" sz="1600" dirty="0" smtClean="0"/>
              <a:t>907  </a:t>
            </a:r>
            <a:r>
              <a:rPr lang="ru-RU" sz="1600" dirty="0"/>
              <a:t>тыс. жителей.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Относится к Южному управленческому </a:t>
            </a:r>
            <a:r>
              <a:rPr lang="ru-RU" sz="1600" dirty="0" smtClean="0"/>
              <a:t>округу</a:t>
            </a:r>
            <a:br>
              <a:rPr lang="ru-RU" sz="1600" dirty="0" smtClean="0"/>
            </a:br>
            <a:r>
              <a:rPr lang="ru-RU" sz="1600" dirty="0"/>
              <a:t>Административный центр — г. </a:t>
            </a:r>
            <a:r>
              <a:rPr lang="ru-RU" sz="1600" dirty="0" smtClean="0"/>
              <a:t>Каменск-Уральский</a:t>
            </a:r>
          </a:p>
          <a:p>
            <a:r>
              <a:rPr lang="ru-RU" sz="1600" dirty="0"/>
              <a:t>В состав городского округа </a:t>
            </a:r>
            <a:r>
              <a:rPr lang="ru-RU" sz="1600"/>
              <a:t>входит </a:t>
            </a:r>
            <a:r>
              <a:rPr lang="ru-RU" sz="1600" smtClean="0"/>
              <a:t>66 </a:t>
            </a:r>
            <a:r>
              <a:rPr lang="ru-RU" sz="1600" dirty="0"/>
              <a:t>населенных пункта, разделенных между 16 сельскими </a:t>
            </a:r>
            <a:r>
              <a:rPr lang="ru-RU" sz="1600" dirty="0" smtClean="0"/>
              <a:t>администрациями.</a:t>
            </a:r>
          </a:p>
          <a:p>
            <a:r>
              <a:rPr lang="ru-RU" sz="1600" dirty="0" smtClean="0"/>
              <a:t>Официальный сайт Каменского городского округа: </a:t>
            </a:r>
            <a:r>
              <a:rPr lang="en-US" sz="1600" dirty="0"/>
              <a:t>http://kamensk-adm.ru/</a:t>
            </a:r>
            <a:endParaRPr lang="ru-RU" sz="1600" dirty="0" smtClean="0"/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980483" y="163135"/>
            <a:ext cx="4896544" cy="6477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45720" indent="0">
              <a:buNone/>
            </a:pPr>
            <a:r>
              <a:rPr lang="ru-RU" sz="1600" b="1" u="sng" dirty="0" smtClean="0">
                <a:solidFill>
                  <a:schemeClr val="bg1"/>
                </a:solidFill>
              </a:rPr>
              <a:t>Каменский городской округ :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400800" cy="5760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http://kamensk-adm.ru/images/photo/g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28800"/>
            <a:ext cx="4464496" cy="442987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920880" cy="1008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Глава Каменского городского округа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auto">
          <a:xfrm>
            <a:off x="5147335" y="1988840"/>
            <a:ext cx="3531304" cy="1584176"/>
          </a:xfrm>
          <a:prstGeom prst="flowChartAlternateProcess">
            <a:avLst/>
          </a:prstGeom>
          <a:solidFill>
            <a:schemeClr val="bg2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  <a:reflection blurRad="6350" stA="50000" endA="300" endPos="38500" dist="50800" dir="5400000" sy="-100000" algn="bl" rotWithShape="0"/>
          </a:effectLst>
        </p:spPr>
        <p:txBody>
          <a:bodyPr wrap="none" anchor="ctr"/>
          <a:lstStyle/>
          <a:p>
            <a:pPr marL="45720" indent="0" algn="ctr"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Белоусов </a:t>
            </a:r>
          </a:p>
          <a:p>
            <a:pPr marL="45720" indent="0" algn="ctr">
              <a:buNone/>
            </a:pPr>
            <a:endParaRPr lang="ru-RU" sz="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Сергей Александрович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3" descr="N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1187624" y="348371"/>
            <a:ext cx="7560840" cy="776374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45720" indent="0">
              <a:buNone/>
            </a:pPr>
            <a:r>
              <a:rPr lang="ru-RU" sz="1600" b="1" u="sng" dirty="0" smtClean="0">
                <a:solidFill>
                  <a:schemeClr val="bg1"/>
                </a:solidFill>
              </a:rPr>
              <a:t>Показатели социально- экономического развития в 2013 году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35889"/>
              </p:ext>
            </p:extLst>
          </p:nvPr>
        </p:nvGraphicFramePr>
        <p:xfrm>
          <a:off x="251520" y="1268760"/>
          <a:ext cx="8640959" cy="552276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4608512"/>
                <a:gridCol w="1368152"/>
                <a:gridCol w="1080120"/>
                <a:gridCol w="1584175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 год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(снижения),%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Оборот по крупным и средним организациям, млн.рублей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Инвестиции в основной капитал, млн. рублей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964,4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545,4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176,8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в эксплуатацию жилья, кв. м общей площади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10193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7827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130,2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Оборот розничной торговли, млн. рублей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1158,3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номинальная заработная плата на одного работающего по крупным и средним организациям, рублей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20422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17606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безработицы, %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населения, человек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29907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28985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Рождаемость, человек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94,73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Смертность, человек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Браки, случаев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  <a:tr h="403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Разводы, случаев</a:t>
                      </a:r>
                    </a:p>
                  </a:txBody>
                  <a:tcPr anchor="ctr" horzOverflow="overflow"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50000">
                          <a:srgbClr val="0070C0"/>
                        </a:gs>
                        <a:gs pos="100000">
                          <a:srgbClr val="99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6" name="Picture 3" descr="N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6480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420400"/>
            <a:ext cx="4896544" cy="928480"/>
          </a:xfrm>
          <a:effectLst/>
        </p:spPr>
        <p:txBody>
          <a:bodyPr/>
          <a:lstStyle/>
          <a:p>
            <a:pPr marL="0" indent="0" algn="just">
              <a:buNone/>
            </a:pPr>
            <a:r>
              <a:rPr lang="ru-RU" sz="1100" dirty="0" smtClean="0">
                <a:effectLst/>
                <a:latin typeface="+mn-lt"/>
              </a:rPr>
              <a:t>ОАО «Каменское» – входит в пятёрку крупнейших сельскохозяйственных комплексов Среднего Урала. Основные направления деятельности – молочное и мясное животноводство, свиноводство, производство молочной и мясной продукции, растениеводство (выращивание зерновых культур, картофеля)                                                                         </a:t>
            </a:r>
            <a:endParaRPr lang="ru-RU" sz="1100" dirty="0">
              <a:effectLst/>
              <a:latin typeface="+mn-lt"/>
            </a:endParaRPr>
          </a:p>
        </p:txBody>
      </p:sp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1115616" y="404664"/>
            <a:ext cx="7272808" cy="647700"/>
          </a:xfrm>
          <a:prstGeom prst="roundRect">
            <a:avLst>
              <a:gd name="adj" fmla="val 25000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0000FF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45720" indent="0">
              <a:buNone/>
            </a:pPr>
            <a:r>
              <a:rPr lang="ru-RU" sz="1600" b="1" u="sng" dirty="0" smtClean="0">
                <a:solidFill>
                  <a:schemeClr val="bg1"/>
                </a:solidFill>
              </a:rPr>
              <a:t>Сельскохозяйственные предприятия:</a:t>
            </a:r>
            <a:endParaRPr lang="ru-RU" sz="16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200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66" y="1484782"/>
            <a:ext cx="3075998" cy="2160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365104"/>
            <a:ext cx="3824919" cy="1728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05064"/>
            <a:ext cx="3096344" cy="2088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538335" y="2316031"/>
            <a:ext cx="4896544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1100" dirty="0" smtClean="0">
                <a:effectLst/>
              </a:rPr>
              <a:t>ОАО </a:t>
            </a:r>
            <a:r>
              <a:rPr lang="ru-RU" sz="1100" dirty="0">
                <a:effectLst/>
              </a:rPr>
              <a:t>«Птицефабрика Свердловская</a:t>
            </a:r>
            <a:r>
              <a:rPr lang="ru-RU" sz="1100" dirty="0" smtClean="0">
                <a:effectLst/>
              </a:rPr>
              <a:t>» </a:t>
            </a:r>
            <a:r>
              <a:rPr lang="ru-RU" sz="1100" dirty="0">
                <a:effectLst/>
              </a:rPr>
              <a:t>отделение Сосновское </a:t>
            </a:r>
            <a:r>
              <a:rPr lang="ru-RU" sz="1100" dirty="0" smtClean="0">
                <a:effectLst/>
              </a:rPr>
              <a:t>- Птицеводство, растениеводство,  производство </a:t>
            </a:r>
            <a:r>
              <a:rPr lang="ru-RU" sz="1100" dirty="0">
                <a:effectLst/>
              </a:rPr>
              <a:t>куриного яйца, молока</a:t>
            </a:r>
            <a:endParaRPr lang="ru-RU" sz="1100" dirty="0"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538335" y="2827347"/>
            <a:ext cx="4896544" cy="2796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ru-RU" sz="1100" dirty="0" smtClean="0">
                <a:effectLst/>
              </a:rPr>
              <a:t>ООО </a:t>
            </a:r>
            <a:r>
              <a:rPr lang="ru-RU" sz="1100" dirty="0">
                <a:effectLst/>
              </a:rPr>
              <a:t>«СХП Крайчиковское</a:t>
            </a:r>
            <a:r>
              <a:rPr lang="ru-RU" sz="1100" dirty="0" smtClean="0">
                <a:effectLst/>
              </a:rPr>
              <a:t>» - разведение крупного рогатого скота, выращивание </a:t>
            </a:r>
            <a:r>
              <a:rPr lang="ru-RU" sz="1100" dirty="0">
                <a:effectLst/>
              </a:rPr>
              <a:t>зерновых, технических и прочих сельскохозяйственных культур, не включенных в другие группировки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38335" y="3501008"/>
            <a:ext cx="4896544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ru-RU" sz="1100" dirty="0" smtClean="0">
                <a:effectLst/>
              </a:rPr>
              <a:t>ООО </a:t>
            </a:r>
            <a:r>
              <a:rPr lang="ru-RU" sz="1100" dirty="0">
                <a:effectLst/>
              </a:rPr>
              <a:t>«Старт</a:t>
            </a:r>
            <a:r>
              <a:rPr lang="ru-RU" sz="1100" dirty="0" smtClean="0">
                <a:effectLst/>
              </a:rPr>
              <a:t>» - </a:t>
            </a:r>
            <a:r>
              <a:rPr lang="ru-RU" sz="1100" dirty="0">
                <a:effectLst/>
              </a:rPr>
              <a:t>Сельское хозяйство, охота и предоставление услуг в этих </a:t>
            </a:r>
            <a:r>
              <a:rPr lang="ru-RU" sz="1100" dirty="0" smtClean="0">
                <a:effectLst/>
              </a:rPr>
              <a:t>областях,</a:t>
            </a:r>
            <a:r>
              <a:rPr lang="ru-RU" sz="1100" dirty="0">
                <a:effectLst/>
              </a:rPr>
              <a:t> </a:t>
            </a:r>
            <a:r>
              <a:rPr lang="ru-RU" sz="1100" dirty="0" smtClean="0">
                <a:effectLst/>
              </a:rPr>
              <a:t>выращивание </a:t>
            </a:r>
            <a:r>
              <a:rPr lang="ru-RU" sz="1100" dirty="0">
                <a:effectLst/>
              </a:rPr>
              <a:t>зерновых, технических и прочих сельскохозяйственных культур, не включенных в другие </a:t>
            </a:r>
            <a:r>
              <a:rPr lang="ru-RU" sz="1100" dirty="0" smtClean="0">
                <a:effectLst/>
              </a:rPr>
              <a:t>группировки,</a:t>
            </a:r>
            <a:r>
              <a:rPr lang="ru-RU" sz="1100" dirty="0">
                <a:effectLst/>
              </a:rPr>
              <a:t> </a:t>
            </a:r>
            <a:r>
              <a:rPr lang="ru-RU" sz="1100" dirty="0" smtClean="0">
                <a:effectLst/>
              </a:rPr>
              <a:t> выращивание </a:t>
            </a:r>
            <a:r>
              <a:rPr lang="ru-RU" sz="1100" dirty="0">
                <a:effectLst/>
              </a:rPr>
              <a:t>зерновых и зернобобовых культур</a:t>
            </a:r>
          </a:p>
        </p:txBody>
      </p:sp>
    </p:spTree>
    <p:extLst>
      <p:ext uri="{BB962C8B-B14F-4D97-AF65-F5344CB8AC3E}">
        <p14:creationId xmlns:p14="http://schemas.microsoft.com/office/powerpoint/2010/main" val="34589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Оксана\Рабочий стол\документы\Для презентации МО КГО\Новая папка\DSC0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104456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556792"/>
            <a:ext cx="3744416" cy="10081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 2013 году Администрацией Каменского городского округа было реализовано ряд программ, направленных на улучшение жилищных условий различных категорий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граждан.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920880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Реализация жилищных программ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16016" y="3068960"/>
            <a:ext cx="3600400" cy="96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 рамках Федеральной программы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Устойчивое развитие сельских территорий»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«Каменский городской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округ» имеется возможность получения субсидии на улучшение жилищных условий.  Первоочередное право на получение субсидии имеют работники АПК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4453" y="5796715"/>
            <a:ext cx="3600400" cy="96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000" dirty="0" smtClean="0"/>
              <a:t>Вручение сертификатов на получение субсидии             направленных на улучшение жилищных условий</a:t>
            </a:r>
            <a:endParaRPr lang="ru-RU" sz="1000" dirty="0"/>
          </a:p>
        </p:txBody>
      </p:sp>
      <p:pic>
        <p:nvPicPr>
          <p:cNvPr id="8196" name="Picture 4" descr="Flag of Kamensk rayon (Sverdlovsk oblast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11087"/>
            <a:ext cx="3312368" cy="79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52.radikal.ru/i135/1304/b9/61fa3f8dd7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920880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Каменский городской округ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  Образовательные учреждения</a:t>
            </a:r>
          </a:p>
          <a:p>
            <a:pPr algn="just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15785" y="1340768"/>
            <a:ext cx="2732079" cy="129614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ctr">
            <a:noAutofit/>
          </a:bodyPr>
          <a:lstStyle/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14 </a:t>
            </a:r>
          </a:p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общеобразовательных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учреждений в т.ч.</a:t>
            </a:r>
          </a:p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вечерняя школа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7" name="Скругленный прямоугольник 3"/>
          <p:cNvSpPr txBox="1">
            <a:spLocks noChangeArrowheads="1"/>
          </p:cNvSpPr>
          <p:nvPr/>
        </p:nvSpPr>
        <p:spPr bwMode="auto">
          <a:xfrm>
            <a:off x="611560" y="2808848"/>
            <a:ext cx="2732079" cy="8575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15  </a:t>
            </a:r>
          </a:p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дошкольных учреждений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8" name="Скругленный прямоугольник 3"/>
          <p:cNvSpPr txBox="1">
            <a:spLocks noChangeArrowheads="1"/>
          </p:cNvSpPr>
          <p:nvPr/>
        </p:nvSpPr>
        <p:spPr bwMode="auto">
          <a:xfrm>
            <a:off x="611559" y="3933056"/>
            <a:ext cx="2732079" cy="116208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Iris"/>
              </a:rPr>
              <a:t>МАОУ ДОД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/>
              </a:rPr>
              <a:t> </a:t>
            </a:r>
          </a:p>
          <a:p>
            <a:pPr marL="45720" indent="0" algn="ctr"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/>
              </a:rPr>
              <a:t>"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Iris"/>
              </a:rPr>
              <a:t>Центр дополнительного образования детей"</a:t>
            </a:r>
          </a:p>
        </p:txBody>
      </p:sp>
      <p:pic>
        <p:nvPicPr>
          <p:cNvPr id="3076" name="Picture 4" descr="http://mkou-dod-cdod.ucoz.ru/_ph/2/1/897150836.jpg?14095687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7"/>
            <a:ext cx="2127028" cy="172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kou-dod-cdod.ucoz.ru/_ph/2/1/544447450.jpg?14095687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17247"/>
            <a:ext cx="194421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softRound"/>
            <a:contourClr>
              <a:srgbClr val="969696"/>
            </a:contourClr>
          </a:sp3d>
          <a:extLst/>
        </p:spPr>
      </p:pic>
      <p:pic>
        <p:nvPicPr>
          <p:cNvPr id="3080" name="Picture 8" descr="http://mkou-dod-cdod.ucoz.ru/_ph/2/1/550741441.jpg?14095689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176232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://mkou-dod-cdod.ucoz.ru/a_344283d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46" y="3861048"/>
            <a:ext cx="2280919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ксана\Рабочий стол\документы\Для презентации МО КГО\ЦБ\DSCN2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920880" cy="9361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Каменский городской округ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Учреждения культуры, физической культуры и спорта</a:t>
            </a:r>
          </a:p>
          <a:p>
            <a:pPr algn="just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3"/>
          <p:cNvSpPr txBox="1">
            <a:spLocks noChangeArrowheads="1"/>
          </p:cNvSpPr>
          <p:nvPr/>
        </p:nvSpPr>
        <p:spPr bwMode="auto">
          <a:xfrm>
            <a:off x="613689" y="3887996"/>
            <a:ext cx="3799272" cy="8640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МБУК «Культурно- досуговый центр Каменского городского округа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9" name="Скругленный прямоугольник 3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3537000" y="5180887"/>
            <a:ext cx="1512168" cy="8640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23 библиотеки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10" name="Скругленный прямоугольник 3"/>
          <p:cNvSpPr txBox="1">
            <a:spLocks noChangeArrowheads="1"/>
          </p:cNvSpPr>
          <p:nvPr/>
        </p:nvSpPr>
        <p:spPr bwMode="auto">
          <a:xfrm>
            <a:off x="470687" y="5180887"/>
            <a:ext cx="1361863" cy="8640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13 домов культуры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11" name="Скругленный прямоугольник 3"/>
          <p:cNvSpPr txBox="1">
            <a:spLocks noChangeArrowheads="1"/>
          </p:cNvSpPr>
          <p:nvPr/>
        </p:nvSpPr>
        <p:spPr bwMode="auto">
          <a:xfrm>
            <a:off x="2087286" y="5180887"/>
            <a:ext cx="1294048" cy="8640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10 клубов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12" name="Скругленный прямоугольник 3"/>
          <p:cNvSpPr txBox="1">
            <a:spLocks noChangeArrowheads="1"/>
          </p:cNvSpPr>
          <p:nvPr/>
        </p:nvSpPr>
        <p:spPr bwMode="auto">
          <a:xfrm>
            <a:off x="4644008" y="1480270"/>
            <a:ext cx="3888432" cy="165618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 учреждениях культуры стабильно функционируют 13 творческих коллективов, имеющих звание </a:t>
            </a:r>
          </a:p>
          <a:p>
            <a:pPr marL="45720" indent="0" algn="ctr">
              <a:buNone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«народный коллектив»,  </a:t>
            </a:r>
          </a:p>
          <a:p>
            <a:pPr marL="45720" indent="0" algn="ctr">
              <a:buNone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действует  203 клубных формирования  с количеством участников 2138 человек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92265" y="4761220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245067" y="4785837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810599" y="4785837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3"/>
          <p:cNvSpPr txBox="1">
            <a:spLocks noChangeArrowheads="1"/>
          </p:cNvSpPr>
          <p:nvPr/>
        </p:nvSpPr>
        <p:spPr bwMode="auto">
          <a:xfrm>
            <a:off x="4716016" y="3412911"/>
            <a:ext cx="3993934" cy="13359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 2013 году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МКУК «Центральная библиотека Каменского городского округа» признано одним  из лучших учреждений  культуры, расположенных в сельской местности Свердловской области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6" name="Скругленный прямоугольник 3"/>
          <p:cNvSpPr txBox="1">
            <a:spLocks noChangeArrowheads="1"/>
          </p:cNvSpPr>
          <p:nvPr/>
        </p:nvSpPr>
        <p:spPr bwMode="auto">
          <a:xfrm>
            <a:off x="769329" y="1511006"/>
            <a:ext cx="2880320" cy="57606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Font typeface="Georgia" pitchFamily="18" charset="0"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5 детских школ искусств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  <p:sp>
        <p:nvSpPr>
          <p:cNvPr id="7" name="Скругленный прямоугольник 3"/>
          <p:cNvSpPr txBox="1">
            <a:spLocks noChangeArrowheads="1"/>
          </p:cNvSpPr>
          <p:nvPr/>
        </p:nvSpPr>
        <p:spPr bwMode="auto">
          <a:xfrm>
            <a:off x="769329" y="2409899"/>
            <a:ext cx="2732079" cy="8640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Iris" charset="-52"/>
              </a:rPr>
              <a:t>Детско- юношеская спортивная школа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Iri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927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Documents and Settings\Оксана\Рабочий стол\документы\Для презентации МО КГО\ЦБ\ЦБ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Оксана\Рабочий стол\документы\Для презентации МО КГО\13-08-2014_12-03-57\r001-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268760"/>
            <a:ext cx="2687727" cy="244827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7920880" cy="9361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CC"/>
              </a:gs>
              <a:gs pos="50000">
                <a:srgbClr val="339933"/>
              </a:gs>
              <a:gs pos="100000">
                <a:srgbClr val="D4FF5B"/>
              </a:gs>
            </a:gsLst>
            <a:lin ang="5400000" scaled="1"/>
          </a:grad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Каменский городской округ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is" charset="-52"/>
              </a:rPr>
              <a:t>           Учреждения культуры, физической культуры и спорта</a:t>
            </a:r>
          </a:p>
          <a:p>
            <a:pPr algn="just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is" charset="-52"/>
            </a:endParaRPr>
          </a:p>
        </p:txBody>
      </p:sp>
      <p:pic>
        <p:nvPicPr>
          <p:cNvPr id="5" name="Picture 3" descr="Ng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Оксана\Рабочий стол\документы\Для презентации МО КГО\ЦБ\100_7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203553" cy="257141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Оксана\Рабочий стол\документы\Для презентации МО КГО\МБОУ ДОД Мартюшевская ДШИ\FvSwZy57V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228487" cy="244827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Оксана\Рабочий стол\документы\Для презентации МО КГО\13-08-2014_12-07-02\S50026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736304" cy="244827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Оксана\Рабочий стол\документы\Для презентации МО КГО\13-08-2014_12-03-57\P10306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97" y="3717032"/>
            <a:ext cx="3360914" cy="259228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Оксана\Рабочий стол\документы\Для презентации МО КГО\МБОУ ДОД Мартюшевская ДШИ\getImage (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312368" cy="259228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651</TotalTime>
  <Words>725</Words>
  <Application>Microsoft Office PowerPoint</Application>
  <PresentationFormat>Экран (4:3)</PresentationFormat>
  <Paragraphs>139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ОАО «Каменское» – входит в пятёрку крупнейших сельскохозяйственных комплексов Среднего Урала. Основные направления деятельности – молочное и мясное животноводство, свиноводство, производство молочной и мясной продукции, растениеводство (выращивание зерновых культур, картофеля)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Официальный сайт ГБУ СО «Многофункциональный центр предоставления государственных и муниципальных услуг»   www.mfc66.ru</vt:lpstr>
      <vt:lpstr>Вторая из самых больших пещер в Свердловской области: ее длина примерно 500 метров, а наибольшая глубина – 32 метра.</vt:lpstr>
      <vt:lpstr>-Церковь Рождества Христова (1860 и 1881гг. д.Потаскуева)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68</cp:revision>
  <dcterms:created xsi:type="dcterms:W3CDTF">2014-09-01T05:45:55Z</dcterms:created>
  <dcterms:modified xsi:type="dcterms:W3CDTF">2014-10-24T04:24:19Z</dcterms:modified>
</cp:coreProperties>
</file>