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29" r:id="rId1"/>
  </p:sldMasterIdLst>
  <p:notesMasterIdLst>
    <p:notesMasterId r:id="rId40"/>
  </p:notesMasterIdLst>
  <p:handoutMasterIdLst>
    <p:handoutMasterId r:id="rId41"/>
  </p:handoutMasterIdLst>
  <p:sldIdLst>
    <p:sldId id="256" r:id="rId2"/>
    <p:sldId id="326" r:id="rId3"/>
    <p:sldId id="328" r:id="rId4"/>
    <p:sldId id="261" r:id="rId5"/>
    <p:sldId id="376" r:id="rId6"/>
    <p:sldId id="378" r:id="rId7"/>
    <p:sldId id="379" r:id="rId8"/>
    <p:sldId id="373" r:id="rId9"/>
    <p:sldId id="347" r:id="rId10"/>
    <p:sldId id="348" r:id="rId11"/>
    <p:sldId id="349" r:id="rId12"/>
    <p:sldId id="346" r:id="rId13"/>
    <p:sldId id="377" r:id="rId14"/>
    <p:sldId id="350" r:id="rId15"/>
    <p:sldId id="352" r:id="rId16"/>
    <p:sldId id="319" r:id="rId17"/>
    <p:sldId id="321" r:id="rId18"/>
    <p:sldId id="353" r:id="rId19"/>
    <p:sldId id="354" r:id="rId20"/>
    <p:sldId id="355" r:id="rId21"/>
    <p:sldId id="356" r:id="rId22"/>
    <p:sldId id="357" r:id="rId23"/>
    <p:sldId id="359" r:id="rId24"/>
    <p:sldId id="362" r:id="rId25"/>
    <p:sldId id="363" r:id="rId26"/>
    <p:sldId id="365" r:id="rId27"/>
    <p:sldId id="366" r:id="rId28"/>
    <p:sldId id="367" r:id="rId29"/>
    <p:sldId id="368" r:id="rId30"/>
    <p:sldId id="375" r:id="rId31"/>
    <p:sldId id="275" r:id="rId32"/>
    <p:sldId id="369" r:id="rId33"/>
    <p:sldId id="370" r:id="rId34"/>
    <p:sldId id="341" r:id="rId35"/>
    <p:sldId id="279" r:id="rId36"/>
    <p:sldId id="281" r:id="rId37"/>
    <p:sldId id="282" r:id="rId38"/>
    <p:sldId id="283" r:id="rId3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5C14"/>
    <a:srgbClr val="144C31"/>
    <a:srgbClr val="612E07"/>
    <a:srgbClr val="873807"/>
    <a:srgbClr val="A04B0C"/>
    <a:srgbClr val="02240C"/>
    <a:srgbClr val="66FF66"/>
    <a:srgbClr val="4E6014"/>
    <a:srgbClr val="8F032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3393" autoAdjust="0"/>
  </p:normalViewPr>
  <p:slideViewPr>
    <p:cSldViewPr>
      <p:cViewPr varScale="1">
        <p:scale>
          <a:sx n="48" d="100"/>
          <a:sy n="48" d="100"/>
        </p:scale>
        <p:origin x="16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ru-RU" sz="2400" b="1" dirty="0" smtClean="0">
                <a:latin typeface="Tahoma" panose="020B0604030504040204" pitchFamily="34" charset="0"/>
                <a:ea typeface="Tahoma" panose="020B0604030504040204" pitchFamily="34" charset="0"/>
                <a:cs typeface="Tahoma" panose="020B0604030504040204" pitchFamily="34" charset="0"/>
              </a:rPr>
              <a:t>Обращения</a:t>
            </a:r>
            <a:r>
              <a:rPr lang="ru-RU" sz="2400" b="1" baseline="0" dirty="0" smtClean="0">
                <a:latin typeface="Tahoma" panose="020B0604030504040204" pitchFamily="34" charset="0"/>
                <a:ea typeface="Tahoma" panose="020B0604030504040204" pitchFamily="34" charset="0"/>
                <a:cs typeface="Tahoma" panose="020B0604030504040204" pitchFamily="34" charset="0"/>
              </a:rPr>
              <a:t> потребителей</a:t>
            </a:r>
            <a:endParaRPr lang="ru-RU" sz="2400" b="1" dirty="0">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ru-RU"/>
        </a:p>
      </c:txPr>
    </c:title>
    <c:autoTitleDeleted val="0"/>
    <c:plotArea>
      <c:layout>
        <c:manualLayout>
          <c:layoutTarget val="inner"/>
          <c:xMode val="edge"/>
          <c:yMode val="edge"/>
          <c:x val="8.0382065683178058E-2"/>
          <c:y val="0.1074781105402703"/>
          <c:w val="0.91016957937213328"/>
          <c:h val="0.67896453697336945"/>
        </c:manualLayout>
      </c:layout>
      <c:barChart>
        <c:barDir val="col"/>
        <c:grouping val="clustered"/>
        <c:varyColors val="0"/>
        <c:ser>
          <c:idx val="0"/>
          <c:order val="0"/>
          <c:tx>
            <c:strRef>
              <c:f>Лист1!$B$1</c:f>
              <c:strCache>
                <c:ptCount val="1"/>
                <c:pt idx="0">
                  <c:v>общее количество письменных обращений</c:v>
                </c:pt>
              </c:strCache>
            </c:strRef>
          </c:tx>
          <c:spPr>
            <a:solidFill>
              <a:schemeClr val="accent2"/>
            </a:solidFill>
            <a:ln>
              <a:noFill/>
            </a:ln>
            <a:effectLst/>
          </c:spPr>
          <c:invertIfNegative val="0"/>
          <c:cat>
            <c:numRef>
              <c:f>Лист1!$A$2:$A$3</c:f>
              <c:numCache>
                <c:formatCode>General</c:formatCode>
                <c:ptCount val="2"/>
                <c:pt idx="0">
                  <c:v>2024</c:v>
                </c:pt>
                <c:pt idx="1">
                  <c:v>2023</c:v>
                </c:pt>
              </c:numCache>
            </c:numRef>
          </c:cat>
          <c:val>
            <c:numRef>
              <c:f>Лист1!$B$2:$B$3</c:f>
              <c:numCache>
                <c:formatCode>General</c:formatCode>
                <c:ptCount val="2"/>
                <c:pt idx="0">
                  <c:v>338</c:v>
                </c:pt>
                <c:pt idx="1">
                  <c:v>320</c:v>
                </c:pt>
              </c:numCache>
            </c:numRef>
          </c:val>
          <c:extLst>
            <c:ext xmlns:c16="http://schemas.microsoft.com/office/drawing/2014/chart" uri="{C3380CC4-5D6E-409C-BE32-E72D297353CC}">
              <c16:uniqueId val="{00000000-73C4-4802-B338-98744D271141}"/>
            </c:ext>
          </c:extLst>
        </c:ser>
        <c:dLbls>
          <c:showLegendKey val="0"/>
          <c:showVal val="0"/>
          <c:showCatName val="0"/>
          <c:showSerName val="0"/>
          <c:showPercent val="0"/>
          <c:showBubbleSize val="0"/>
        </c:dLbls>
        <c:gapWidth val="219"/>
        <c:axId val="1369033760"/>
        <c:axId val="1275105088"/>
      </c:barChart>
      <c:catAx>
        <c:axId val="136903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ru-RU"/>
          </a:p>
        </c:txPr>
        <c:crossAx val="1275105088"/>
        <c:crosses val="autoZero"/>
        <c:auto val="1"/>
        <c:lblAlgn val="ctr"/>
        <c:lblOffset val="100"/>
        <c:noMultiLvlLbl val="0"/>
      </c:catAx>
      <c:valAx>
        <c:axId val="12751050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690337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ru-RU"/>
          </a:p>
        </c:txPr>
      </c:legendEntry>
      <c:layout>
        <c:manualLayout>
          <c:xMode val="edge"/>
          <c:yMode val="edge"/>
          <c:x val="2.5678818424936915E-2"/>
          <c:y val="0.90487656026207297"/>
          <c:w val="0.80935910394876753"/>
          <c:h val="6.557266910283242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ru-RU" sz="4400" dirty="0"/>
              <a:t>Услуги</a:t>
            </a:r>
          </a:p>
        </c:rich>
      </c:tx>
      <c:layout>
        <c:manualLayout>
          <c:xMode val="edge"/>
          <c:yMode val="edge"/>
          <c:x val="0.7370995236640373"/>
          <c:y val="2.0842922214991986E-2"/>
        </c:manualLayout>
      </c:layout>
      <c:overlay val="0"/>
      <c:spPr>
        <a:noFill/>
        <a:ln>
          <a:noFill/>
        </a:ln>
        <a:effectLst/>
      </c:spPr>
    </c:title>
    <c:autoTitleDeleted val="0"/>
    <c:plotArea>
      <c:layout/>
      <c:pieChart>
        <c:varyColors val="1"/>
        <c:ser>
          <c:idx val="0"/>
          <c:order val="0"/>
          <c:tx>
            <c:strRef>
              <c:f>Лист1!$B$1</c:f>
              <c:strCache>
                <c:ptCount val="1"/>
                <c:pt idx="0">
                  <c:v>Услуги</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6-27F7-4FEE-BEDC-C75807A8FDCF}"/>
              </c:ext>
            </c:extLst>
          </c:dPt>
          <c:dPt>
            <c:idx val="1"/>
            <c:bubble3D val="0"/>
            <c:spPr>
              <a:solidFill>
                <a:schemeClr val="bg1">
                  <a:lumMod val="85000"/>
                  <a:lumOff val="1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27F7-4FEE-BEDC-C75807A8FDCF}"/>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7F7-4FEE-BEDC-C75807A8FDCF}"/>
              </c:ext>
            </c:extLst>
          </c:dPt>
          <c:dPt>
            <c:idx val="3"/>
            <c:bubble3D val="0"/>
            <c:spPr>
              <a:solidFill>
                <a:srgbClr val="02240C"/>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7F7-4FEE-BEDC-C75807A8FDCF}"/>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7F7-4FEE-BEDC-C75807A8FDCF}"/>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27F7-4FEE-BEDC-C75807A8FDCF}"/>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3CFD-46EC-A7DD-4E01D7BD305B}"/>
              </c:ext>
            </c:extLst>
          </c:dPt>
          <c:dPt>
            <c:idx val="7"/>
            <c:bubble3D val="0"/>
            <c:spPr>
              <a:solidFill>
                <a:srgbClr val="FFC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4-27F7-4FEE-BEDC-C75807A8FDCF}"/>
              </c:ext>
            </c:extLst>
          </c:dPt>
          <c:dLbls>
            <c:dLbl>
              <c:idx val="0"/>
              <c:layout>
                <c:manualLayout>
                  <c:x val="5.8851967836907007E-2"/>
                  <c:y val="2.9698585077848495E-2"/>
                </c:manualLayout>
              </c:layout>
              <c:tx>
                <c:rich>
                  <a:bodyPr/>
                  <a:lstStyle/>
                  <a:p>
                    <a:fld id="{32D78619-8EC8-4EC1-BB2A-DAB3F77C8CA9}" type="CATEGORYNAME">
                      <a:rPr lang="ru-RU" sz="1800">
                        <a:solidFill>
                          <a:schemeClr val="bg1"/>
                        </a:solidFill>
                      </a:rPr>
                      <a:pPr/>
                      <a:t>[ИМЯ КАТЕГОРИИ]</a:t>
                    </a:fld>
                    <a:r>
                      <a:rPr lang="ru-RU" sz="1800" baseline="0" dirty="0"/>
                      <a:t>
</a:t>
                    </a:r>
                    <a:fld id="{DE9E62E2-29DF-4941-BD1E-CE8D9CCBA706}" type="PERCENTAGE">
                      <a:rPr lang="ru-RU" sz="1800" baseline="0">
                        <a:solidFill>
                          <a:schemeClr val="bg1"/>
                        </a:solidFill>
                      </a:rPr>
                      <a:pPr/>
                      <a:t>[ПРОЦЕНТ]</a:t>
                    </a:fld>
                    <a:endParaRPr lang="ru-RU" sz="18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7F7-4FEE-BEDC-C75807A8FDCF}"/>
                </c:ext>
              </c:extLst>
            </c:dLbl>
            <c:dLbl>
              <c:idx val="1"/>
              <c:layout>
                <c:manualLayout>
                  <c:x val="6.1295967114765024E-2"/>
                  <c:y val="0.1057585863475486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23930627-0E1A-479F-876A-6F0F71C4D862}" type="CATEGORYNAME">
                      <a:rPr lang="ru-RU" sz="1800"/>
                      <a:pPr>
                        <a:defRPr sz="1400" b="1" i="0" u="none" strike="noStrike" kern="1200" baseline="0">
                          <a:solidFill>
                            <a:schemeClr val="bg1"/>
                          </a:solidFill>
                          <a:latin typeface="+mn-lt"/>
                          <a:ea typeface="+mn-ea"/>
                          <a:cs typeface="+mn-cs"/>
                        </a:defRPr>
                      </a:pPr>
                      <a:t>[ИМЯ КАТЕГОРИИ]</a:t>
                    </a:fld>
                    <a:r>
                      <a:rPr lang="ru-RU" sz="1800" baseline="0" dirty="0"/>
                      <a:t>
</a:t>
                    </a:r>
                    <a:fld id="{4107EA37-19F0-46C4-A533-75B206228890}" type="PERCENTAGE">
                      <a:rPr lang="ru-RU" sz="1800" baseline="0"/>
                      <a:pPr>
                        <a:defRPr sz="1400" b="1" i="0" u="none" strike="noStrike" kern="1200" baseline="0">
                          <a:solidFill>
                            <a:schemeClr val="bg1"/>
                          </a:solidFill>
                          <a:latin typeface="+mn-lt"/>
                          <a:ea typeface="+mn-ea"/>
                          <a:cs typeface="+mn-cs"/>
                        </a:defRPr>
                      </a:pPr>
                      <a:t>[ПРОЦЕНТ]</a:t>
                    </a:fld>
                    <a:endParaRPr lang="ru-RU" sz="1800" baseline="0"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7F7-4FEE-BEDC-C75807A8FDCF}"/>
                </c:ext>
              </c:extLst>
            </c:dLbl>
            <c:dLbl>
              <c:idx val="2"/>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ru-RU"/>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8760189840017777"/>
                      <c:h val="0.17693619359753679"/>
                    </c:manualLayout>
                  </c15:layout>
                </c:ext>
                <c:ext xmlns:c16="http://schemas.microsoft.com/office/drawing/2014/chart" uri="{C3380CC4-5D6E-409C-BE32-E72D297353CC}">
                  <c16:uniqueId val="{00000005-27F7-4FEE-BEDC-C75807A8FDCF}"/>
                </c:ext>
              </c:extLst>
            </c:dLbl>
            <c:dLbl>
              <c:idx val="3"/>
              <c:layout>
                <c:manualLayout>
                  <c:x val="-7.6118558511419881E-2"/>
                  <c:y val="-0.13990471096220269"/>
                </c:manualLayout>
              </c:layout>
              <c:tx>
                <c:rich>
                  <a:bodyPr/>
                  <a:lstStyle/>
                  <a:p>
                    <a:fld id="{6273ED40-C3BE-4E8C-BC1F-0F626991FB59}" type="CATEGORYNAME">
                      <a:rPr lang="ru-RU" sz="1800">
                        <a:solidFill>
                          <a:schemeClr val="bg1"/>
                        </a:solidFill>
                      </a:rPr>
                      <a:pPr/>
                      <a:t>[ИМЯ КАТЕГОРИИ]</a:t>
                    </a:fld>
                    <a:r>
                      <a:rPr lang="ru-RU" sz="1800" baseline="0" dirty="0">
                        <a:solidFill>
                          <a:schemeClr val="bg1"/>
                        </a:solidFill>
                      </a:rPr>
                      <a:t>
</a:t>
                    </a:r>
                    <a:fld id="{7C80C474-F176-4189-8856-A7BFD842B756}" type="PERCENTAGE">
                      <a:rPr lang="ru-RU" sz="1800" baseline="0">
                        <a:solidFill>
                          <a:schemeClr val="bg1"/>
                        </a:solidFill>
                      </a:rPr>
                      <a:pPr/>
                      <a:t>[ПРОЦЕНТ]</a:t>
                    </a:fld>
                    <a:endParaRPr lang="ru-RU" sz="1800"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F7-4FEE-BEDC-C75807A8FDCF}"/>
                </c:ext>
              </c:extLst>
            </c:dLbl>
            <c:dLbl>
              <c:idx val="4"/>
              <c:layout>
                <c:manualLayout>
                  <c:x val="-0.10427678174647266"/>
                  <c:y val="1.2641204548699784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fld id="{525E8F45-7091-4F14-B108-06AEF67C69EE}" type="CATEGORYNAME">
                      <a:rPr lang="ru-RU" sz="1800">
                        <a:solidFill>
                          <a:schemeClr val="bg1"/>
                        </a:solidFill>
                      </a:rPr>
                      <a:pPr>
                        <a:defRPr sz="1400" b="1" i="0" u="none" strike="noStrike" kern="1200" baseline="0">
                          <a:solidFill>
                            <a:schemeClr val="lt1"/>
                          </a:solidFill>
                          <a:latin typeface="+mn-lt"/>
                          <a:ea typeface="+mn-ea"/>
                          <a:cs typeface="+mn-cs"/>
                        </a:defRPr>
                      </a:pPr>
                      <a:t>[ИМЯ КАТЕГОРИИ]</a:t>
                    </a:fld>
                    <a:r>
                      <a:rPr lang="ru-RU" sz="1800" baseline="0" dirty="0">
                        <a:solidFill>
                          <a:schemeClr val="bg1"/>
                        </a:solidFill>
                      </a:rPr>
                      <a:t>
</a:t>
                    </a:r>
                    <a:fld id="{6D73C3AC-BA0C-4643-A0EE-BA27C7303F42}" type="PERCENTAGE">
                      <a:rPr lang="ru-RU" sz="1800" baseline="0">
                        <a:solidFill>
                          <a:schemeClr val="bg1"/>
                        </a:solidFill>
                      </a:rPr>
                      <a:pPr>
                        <a:defRPr sz="1400" b="1" i="0" u="none" strike="noStrike" kern="1200" baseline="0">
                          <a:solidFill>
                            <a:schemeClr val="lt1"/>
                          </a:solidFill>
                          <a:latin typeface="+mn-lt"/>
                          <a:ea typeface="+mn-ea"/>
                          <a:cs typeface="+mn-cs"/>
                        </a:defRPr>
                      </a:pPr>
                      <a:t>[ПРОЦЕНТ]</a:t>
                    </a:fld>
                    <a:endParaRPr lang="ru-RU" sz="1800" baseline="0" dirty="0">
                      <a:solidFill>
                        <a:schemeClr val="bg1"/>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32784777385846015"/>
                      <c:h val="0.14984446172647481"/>
                    </c:manualLayout>
                  </c15:layout>
                  <c15:dlblFieldTable/>
                  <c15:showDataLabelsRange val="0"/>
                </c:ext>
                <c:ext xmlns:c16="http://schemas.microsoft.com/office/drawing/2014/chart" uri="{C3380CC4-5D6E-409C-BE32-E72D297353CC}">
                  <c16:uniqueId val="{00000003-27F7-4FEE-BEDC-C75807A8FDCF}"/>
                </c:ext>
              </c:extLst>
            </c:dLbl>
            <c:dLbl>
              <c:idx val="5"/>
              <c:layout>
                <c:manualLayout>
                  <c:x val="2.3718970741602181E-2"/>
                  <c:y val="-6.3821092288122799E-2"/>
                </c:manualLayout>
              </c:layout>
              <c:tx>
                <c:rich>
                  <a:bodyPr/>
                  <a:lstStyle/>
                  <a:p>
                    <a:fld id="{C0FD29A4-B063-4A1A-AD23-4CF3344A8E88}" type="CATEGORYNAME">
                      <a:rPr lang="ru-RU" sz="1800">
                        <a:solidFill>
                          <a:schemeClr val="bg1"/>
                        </a:solidFill>
                      </a:rPr>
                      <a:pPr/>
                      <a:t>[ИМЯ КАТЕГОРИИ]</a:t>
                    </a:fld>
                    <a:r>
                      <a:rPr lang="ru-RU" sz="1800" baseline="0" dirty="0"/>
                      <a:t>
</a:t>
                    </a:r>
                    <a:fld id="{E4E8A7D7-B45C-4BBD-BE44-A7EDD86BE84F}" type="PERCENTAGE">
                      <a:rPr lang="ru-RU" b="1" baseline="0">
                        <a:solidFill>
                          <a:schemeClr val="bg1"/>
                        </a:solidFill>
                      </a:rPr>
                      <a:pPr/>
                      <a:t>[ПРОЦЕНТ]</a:t>
                    </a:fld>
                    <a:endParaRPr lang="ru-RU" sz="18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5741098211309854"/>
                      <c:h val="0.17162949156442936"/>
                    </c:manualLayout>
                  </c15:layout>
                  <c15:dlblFieldTable/>
                  <c15:showDataLabelsRange val="0"/>
                </c:ext>
                <c:ext xmlns:c16="http://schemas.microsoft.com/office/drawing/2014/chart" uri="{C3380CC4-5D6E-409C-BE32-E72D297353CC}">
                  <c16:uniqueId val="{00000002-27F7-4FEE-BEDC-C75807A8FDCF}"/>
                </c:ext>
              </c:extLst>
            </c:dLbl>
            <c:dLbl>
              <c:idx val="6"/>
              <c:layout>
                <c:manualLayout>
                  <c:x val="0.20954807104766138"/>
                  <c:y val="9.3757067667084609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332761637595822"/>
                      <c:h val="0.14848102194994203"/>
                    </c:manualLayout>
                  </c15:layout>
                </c:ext>
                <c:ext xmlns:c16="http://schemas.microsoft.com/office/drawing/2014/chart" uri="{C3380CC4-5D6E-409C-BE32-E72D297353CC}">
                  <c16:uniqueId val="{0000000D-3CFD-46EC-A7DD-4E01D7BD305B}"/>
                </c:ext>
              </c:extLst>
            </c:dLbl>
            <c:dLbl>
              <c:idx val="7"/>
              <c:layout>
                <c:manualLayout>
                  <c:x val="-0.13291561914267591"/>
                  <c:y val="3.5460011309604786E-2"/>
                </c:manualLayout>
              </c:layout>
              <c:tx>
                <c:rich>
                  <a:bodyPr/>
                  <a:lstStyle/>
                  <a:p>
                    <a:fld id="{97C05262-86E6-4459-B44F-F0770AD84C93}" type="CATEGORYNAME">
                      <a:rPr lang="ru-RU">
                        <a:solidFill>
                          <a:schemeClr val="bg1"/>
                        </a:solidFill>
                      </a:rPr>
                      <a:pPr/>
                      <a:t>[ИМЯ КАТЕГОРИИ]</a:t>
                    </a:fld>
                    <a:r>
                      <a:rPr lang="ru-RU" baseline="0" dirty="0"/>
                      <a:t>
</a:t>
                    </a:r>
                    <a:fld id="{8C71ED7F-290E-4A19-9147-3131EBFB6499}" type="PERCENTAGE">
                      <a:rPr lang="ru-RU" baseline="0">
                        <a:solidFill>
                          <a:schemeClr val="bg1"/>
                        </a:solidFill>
                      </a:rPr>
                      <a:pPr/>
                      <a:t>[ПРОЦЕНТ]</a:t>
                    </a:fld>
                    <a:endParaRPr lang="ru-RU"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689631707588046"/>
                      <c:h val="0.14848102194994203"/>
                    </c:manualLayout>
                  </c15:layout>
                  <c15:dlblFieldTable/>
                  <c15:showDataLabelsRange val="0"/>
                </c:ext>
                <c:ext xmlns:c16="http://schemas.microsoft.com/office/drawing/2014/chart" uri="{C3380CC4-5D6E-409C-BE32-E72D297353CC}">
                  <c16:uniqueId val="{00000004-27F7-4FEE-BEDC-C75807A8FDC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ru-RU"/>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Туризм</c:v>
                </c:pt>
                <c:pt idx="1">
                  <c:v>Транспорт</c:v>
                </c:pt>
                <c:pt idx="2">
                  <c:v>Связь</c:v>
                </c:pt>
                <c:pt idx="3">
                  <c:v>Финансы</c:v>
                </c:pt>
                <c:pt idx="4">
                  <c:v>Медицинские</c:v>
                </c:pt>
                <c:pt idx="5">
                  <c:v>Юридические</c:v>
                </c:pt>
              </c:strCache>
            </c:strRef>
          </c:cat>
          <c:val>
            <c:numRef>
              <c:f>Лист1!$B$2:$B$7</c:f>
              <c:numCache>
                <c:formatCode>General</c:formatCode>
                <c:ptCount val="6"/>
                <c:pt idx="0">
                  <c:v>4</c:v>
                </c:pt>
                <c:pt idx="1">
                  <c:v>10</c:v>
                </c:pt>
                <c:pt idx="2">
                  <c:v>28</c:v>
                </c:pt>
                <c:pt idx="3">
                  <c:v>26</c:v>
                </c:pt>
                <c:pt idx="4">
                  <c:v>16</c:v>
                </c:pt>
                <c:pt idx="5">
                  <c:v>1</c:v>
                </c:pt>
              </c:numCache>
            </c:numRef>
          </c:val>
          <c:extLst>
            <c:ext xmlns:c16="http://schemas.microsoft.com/office/drawing/2014/chart" uri="{C3380CC4-5D6E-409C-BE32-E72D297353CC}">
              <c16:uniqueId val="{00000000-27F7-4FEE-BEDC-C75807A8FDCF}"/>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baseline="0">
                <a:solidFill>
                  <a:schemeClr val="tx1">
                    <a:lumMod val="65000"/>
                    <a:lumOff val="35000"/>
                  </a:schemeClr>
                </a:solidFill>
                <a:latin typeface="+mn-lt"/>
                <a:ea typeface="+mn-ea"/>
                <a:cs typeface="+mn-cs"/>
              </a:defRPr>
            </a:pPr>
            <a:r>
              <a:rPr lang="ru-RU" sz="4000" dirty="0"/>
              <a:t>ТОВАРЫ</a:t>
            </a:r>
          </a:p>
        </c:rich>
      </c:tx>
      <c:layout>
        <c:manualLayout>
          <c:xMode val="edge"/>
          <c:yMode val="edge"/>
          <c:x val="0.62435177920045926"/>
          <c:y val="0.84094089854416698"/>
        </c:manualLayout>
      </c:layout>
      <c:overlay val="0"/>
      <c:spPr>
        <a:noFill/>
        <a:ln>
          <a:noFill/>
        </a:ln>
        <a:effectLst/>
      </c:spPr>
      <c:txPr>
        <a:bodyPr rot="0" spcFirstLastPara="1" vertOverflow="ellipsis" vert="horz" wrap="square" anchor="ctr" anchorCtr="1"/>
        <a:lstStyle/>
        <a:p>
          <a:pPr>
            <a:defRPr sz="4000" b="1" i="0" u="none" strike="noStrike" kern="120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23971830097581751"/>
          <c:y val="0.19162023469411019"/>
          <c:w val="0.51321467753582939"/>
          <c:h val="0.77775395526746394"/>
        </c:manualLayout>
      </c:layout>
      <c:pieChart>
        <c:varyColors val="1"/>
        <c:ser>
          <c:idx val="0"/>
          <c:order val="0"/>
          <c:tx>
            <c:strRef>
              <c:f>Лист1!$B$1</c:f>
              <c:strCache>
                <c:ptCount val="1"/>
                <c:pt idx="0">
                  <c:v>ТОВАРЫ</c:v>
                </c:pt>
              </c:strCache>
            </c:strRef>
          </c:tx>
          <c:dPt>
            <c:idx val="0"/>
            <c:bubble3D val="0"/>
            <c:explosion val="8"/>
            <c:spPr>
              <a:solidFill>
                <a:srgbClr val="612E07"/>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1-B99D-4581-B294-B793EDC4CF53}"/>
              </c:ext>
            </c:extLst>
          </c:dPt>
          <c:dPt>
            <c:idx val="1"/>
            <c:bubble3D val="0"/>
            <c:explosion val="9"/>
            <c:spPr>
              <a:gradFill rotWithShape="1">
                <a:gsLst>
                  <a:gs pos="0">
                    <a:schemeClr val="accent2">
                      <a:tint val="94000"/>
                      <a:satMod val="100000"/>
                      <a:lumMod val="104000"/>
                    </a:schemeClr>
                  </a:gs>
                  <a:gs pos="69000">
                    <a:schemeClr val="accent2">
                      <a:shade val="86000"/>
                      <a:satMod val="130000"/>
                      <a:lumMod val="102000"/>
                    </a:schemeClr>
                  </a:gs>
                  <a:gs pos="100000">
                    <a:schemeClr val="accent2">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3-B99D-4581-B294-B793EDC4CF53}"/>
              </c:ext>
            </c:extLst>
          </c:dPt>
          <c:dPt>
            <c:idx val="2"/>
            <c:bubble3D val="0"/>
            <c:explosion val="15"/>
            <c:spPr>
              <a:solidFill>
                <a:srgbClr val="C00000"/>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5-B99D-4581-B294-B793EDC4CF53}"/>
              </c:ext>
            </c:extLst>
          </c:dPt>
          <c:dPt>
            <c:idx val="3"/>
            <c:bubble3D val="0"/>
            <c:explosion val="11"/>
            <c:spPr>
              <a:gradFill rotWithShape="1">
                <a:gsLst>
                  <a:gs pos="0">
                    <a:schemeClr val="accent4">
                      <a:tint val="94000"/>
                      <a:satMod val="100000"/>
                      <a:lumMod val="104000"/>
                    </a:schemeClr>
                  </a:gs>
                  <a:gs pos="69000">
                    <a:schemeClr val="accent4">
                      <a:shade val="86000"/>
                      <a:satMod val="130000"/>
                      <a:lumMod val="102000"/>
                    </a:schemeClr>
                  </a:gs>
                  <a:gs pos="100000">
                    <a:schemeClr val="accent4">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7-B99D-4581-B294-B793EDC4CF53}"/>
              </c:ext>
            </c:extLst>
          </c:dPt>
          <c:dPt>
            <c:idx val="4"/>
            <c:bubble3D val="0"/>
            <c:explosion val="12"/>
            <c:spPr>
              <a:solidFill>
                <a:schemeClr val="accent6">
                  <a:lumMod val="50000"/>
                </a:schemeClr>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9-B99D-4581-B294-B793EDC4CF53}"/>
              </c:ext>
            </c:extLst>
          </c:dPt>
          <c:dPt>
            <c:idx val="5"/>
            <c:bubble3D val="0"/>
            <c:explosion val="10"/>
            <c:spPr>
              <a:gradFill rotWithShape="1">
                <a:gsLst>
                  <a:gs pos="0">
                    <a:schemeClr val="accent6">
                      <a:tint val="94000"/>
                      <a:satMod val="100000"/>
                      <a:lumMod val="104000"/>
                    </a:schemeClr>
                  </a:gs>
                  <a:gs pos="69000">
                    <a:schemeClr val="accent6">
                      <a:shade val="86000"/>
                      <a:satMod val="130000"/>
                      <a:lumMod val="102000"/>
                    </a:schemeClr>
                  </a:gs>
                  <a:gs pos="100000">
                    <a:schemeClr val="accent6">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A-3B3B-4A13-A3A6-10FCAECAD13E}"/>
              </c:ext>
            </c:extLst>
          </c:dPt>
          <c:dLbls>
            <c:dLbl>
              <c:idx val="0"/>
              <c:layout>
                <c:manualLayout>
                  <c:x val="-8.3141514368773914E-2"/>
                  <c:y val="-7.9554871279523154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EED6E5D5-0363-4596-BEFE-C79289027185}" type="CATEGORYNAME">
                      <a:rPr lang="ru-RU" sz="1800">
                        <a:solidFill>
                          <a:schemeClr val="tx1"/>
                        </a:solidFill>
                      </a:rPr>
                      <a:pPr>
                        <a:defRPr sz="1400" b="1"/>
                      </a:pPr>
                      <a:t>[ИМЯ КАТЕГОРИИ]</a:t>
                    </a:fld>
                    <a:r>
                      <a:rPr lang="ru-RU" sz="1800" baseline="0" dirty="0">
                        <a:solidFill>
                          <a:schemeClr val="tx1"/>
                        </a:solidFill>
                      </a:rPr>
                      <a:t>
</a:t>
                    </a:r>
                    <a:fld id="{8E1D2B6F-7A71-4D99-BD04-4F2844C67EEF}" type="PERCENTAGE">
                      <a:rPr lang="ru-RU" sz="1800" baseline="0">
                        <a:solidFill>
                          <a:schemeClr val="tx1"/>
                        </a:solidFill>
                      </a:rPr>
                      <a:pPr>
                        <a:defRPr sz="1400" b="1"/>
                      </a:pPr>
                      <a:t>[ПРОЦЕНТ]</a:t>
                    </a:fld>
                    <a:endParaRPr lang="ru-RU" sz="18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35038728335740471"/>
                      <c:h val="0.22430873797986278"/>
                    </c:manualLayout>
                  </c15:layout>
                  <c15:dlblFieldTable/>
                  <c15:showDataLabelsRange val="0"/>
                </c:ext>
                <c:ext xmlns:c16="http://schemas.microsoft.com/office/drawing/2014/chart" uri="{C3380CC4-5D6E-409C-BE32-E72D297353CC}">
                  <c16:uniqueId val="{00000001-B99D-4581-B294-B793EDC4CF53}"/>
                </c:ext>
              </c:extLst>
            </c:dLbl>
            <c:dLbl>
              <c:idx val="1"/>
              <c:layout>
                <c:manualLayout>
                  <c:x val="2.1315195302373809E-2"/>
                  <c:y val="7.9645082595420122E-2"/>
                </c:manualLayout>
              </c:layout>
              <c:tx>
                <c:rich>
                  <a:bodyPr/>
                  <a:lstStyle/>
                  <a:p>
                    <a:fld id="{780E67EC-C084-492F-9092-6B9737E6336C}" type="CATEGORYNAME">
                      <a:rPr lang="ru-RU" sz="1800"/>
                      <a:pPr/>
                      <a:t>[ИМЯ КАТЕГОРИИ]</a:t>
                    </a:fld>
                    <a:r>
                      <a:rPr lang="ru-RU" sz="1800" baseline="0" dirty="0"/>
                      <a:t>
</a:t>
                    </a:r>
                    <a:fld id="{C03E442E-99AE-4BF6-AAA8-E848D3824990}" type="PERCENTAGE">
                      <a:rPr lang="ru-RU" sz="1800" baseline="0"/>
                      <a:pPr/>
                      <a:t>[ПРОЦЕНТ]</a:t>
                    </a:fld>
                    <a:endParaRPr lang="ru-RU" sz="18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9D-4581-B294-B793EDC4CF53}"/>
                </c:ext>
              </c:extLst>
            </c:dLbl>
            <c:dLbl>
              <c:idx val="2"/>
              <c:layout>
                <c:manualLayout>
                  <c:x val="1.5312916094339667E-2"/>
                  <c:y val="0.16688229796151299"/>
                </c:manualLayout>
              </c:layout>
              <c:tx>
                <c:rich>
                  <a:bodyPr rot="0" spcFirstLastPara="1" vertOverflow="ellipsis" vert="horz" wrap="square" lIns="38100" tIns="19050" rIns="38100" bIns="19050" anchor="ctr" anchorCtr="0">
                    <a:noAutofit/>
                  </a:bodyPr>
                  <a:lstStyle/>
                  <a:p>
                    <a:pPr algn="l">
                      <a:defRPr sz="1400" b="1" i="0" u="none" strike="noStrike" kern="1200" baseline="0">
                        <a:solidFill>
                          <a:schemeClr val="tx1">
                            <a:lumMod val="75000"/>
                            <a:lumOff val="25000"/>
                          </a:schemeClr>
                        </a:solidFill>
                        <a:latin typeface="+mn-lt"/>
                        <a:ea typeface="+mn-ea"/>
                        <a:cs typeface="+mn-cs"/>
                      </a:defRPr>
                    </a:pPr>
                    <a:fld id="{A4EB0989-622C-43E9-9706-BDE92AFA52F5}" type="CATEGORYNAME">
                      <a:rPr lang="ru-RU" sz="1800"/>
                      <a:pPr algn="l">
                        <a:defRPr sz="1400" b="1"/>
                      </a:pPr>
                      <a:t>[ИМЯ КАТЕГОРИИ]</a:t>
                    </a:fld>
                    <a:r>
                      <a:rPr lang="ru-RU" sz="1800" baseline="0" dirty="0"/>
                      <a:t>
</a:t>
                    </a:r>
                    <a:fld id="{6A31B4A5-22C6-4671-969B-C46C704AAF41}" type="PERCENTAGE">
                      <a:rPr lang="ru-RU" sz="1800" baseline="0"/>
                      <a:pPr algn="l">
                        <a:defRPr sz="1400" b="1"/>
                      </a:pPr>
                      <a:t>[ПРОЦЕНТ]</a:t>
                    </a:fld>
                    <a:endParaRPr lang="ru-RU" sz="1800" baseline="0" dirty="0"/>
                  </a:p>
                </c:rich>
              </c:tx>
              <c:spPr>
                <a:noFill/>
                <a:ln>
                  <a:noFill/>
                </a:ln>
                <a:effectLst/>
              </c:spPr>
              <c:txPr>
                <a:bodyPr rot="0" spcFirstLastPara="1" vertOverflow="ellipsis" vert="horz" wrap="square" lIns="38100" tIns="19050" rIns="38100" bIns="19050" anchor="ctr" anchorCtr="0">
                  <a:noAutofit/>
                </a:bodyPr>
                <a:lstStyle/>
                <a:p>
                  <a:pPr algn="l">
                    <a:defRPr sz="1400" b="1" i="0" u="none" strike="noStrike" kern="1200" baseline="0">
                      <a:solidFill>
                        <a:schemeClr val="tx1">
                          <a:lumMod val="75000"/>
                          <a:lumOff val="25000"/>
                        </a:schemeClr>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30124734404510606"/>
                      <c:h val="0.14520558095648986"/>
                    </c:manualLayout>
                  </c15:layout>
                  <c15:dlblFieldTable/>
                  <c15:showDataLabelsRange val="0"/>
                </c:ext>
                <c:ext xmlns:c16="http://schemas.microsoft.com/office/drawing/2014/chart" uri="{C3380CC4-5D6E-409C-BE32-E72D297353CC}">
                  <c16:uniqueId val="{00000005-B99D-4581-B294-B793EDC4CF53}"/>
                </c:ext>
              </c:extLst>
            </c:dLbl>
            <c:dLbl>
              <c:idx val="3"/>
              <c:layout>
                <c:manualLayout>
                  <c:x val="0.20480139070195902"/>
                  <c:y val="0.20570260908174701"/>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ru-RU" sz="1800" dirty="0" err="1" smtClean="0"/>
                      <a:t>Прод</a:t>
                    </a:r>
                    <a:r>
                      <a:rPr lang="ru-RU" sz="1800" dirty="0" smtClean="0"/>
                      <a:t>. товары</a:t>
                    </a:r>
                    <a:r>
                      <a:rPr lang="ru-RU" sz="1800" baseline="0" dirty="0"/>
                      <a:t>
</a:t>
                    </a:r>
                    <a:fld id="{EC29DF1E-B99F-4DB7-B155-418102D70D1C}" type="PERCENTAGE">
                      <a:rPr lang="en-US" sz="1800" baseline="0"/>
                      <a:pPr>
                        <a:defRPr sz="1400" b="1"/>
                      </a:pPr>
                      <a:t>[ПРОЦЕНТ]</a:t>
                    </a:fld>
                    <a:endParaRPr lang="ru-RU" sz="1800" baseline="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4407068196126352"/>
                      <c:h val="0.1717408613635128"/>
                    </c:manualLayout>
                  </c15:layout>
                  <c15:dlblFieldTable/>
                  <c15:showDataLabelsRange val="0"/>
                </c:ext>
                <c:ext xmlns:c16="http://schemas.microsoft.com/office/drawing/2014/chart" uri="{C3380CC4-5D6E-409C-BE32-E72D297353CC}">
                  <c16:uniqueId val="{00000007-B99D-4581-B294-B793EDC4CF53}"/>
                </c:ext>
              </c:extLst>
            </c:dLbl>
            <c:dLbl>
              <c:idx val="4"/>
              <c:delete val="1"/>
              <c:extLst>
                <c:ext xmlns:c15="http://schemas.microsoft.com/office/drawing/2012/chart" uri="{CE6537A1-D6FC-4f65-9D91-7224C49458BB}"/>
                <c:ext xmlns:c16="http://schemas.microsoft.com/office/drawing/2014/chart" uri="{C3380CC4-5D6E-409C-BE32-E72D297353CC}">
                  <c16:uniqueId val="{00000009-B99D-4581-B294-B793EDC4CF53}"/>
                </c:ext>
              </c:extLst>
            </c:dLbl>
            <c:dLbl>
              <c:idx val="5"/>
              <c:layout>
                <c:manualLayout>
                  <c:x val="0.21533776339665955"/>
                  <c:y val="-4.8278509406530112E-2"/>
                </c:manualLayout>
              </c:layout>
              <c:tx>
                <c:rich>
                  <a:bodyPr/>
                  <a:lstStyle/>
                  <a:p>
                    <a:fld id="{C98B42BF-4EFA-4B83-8BC9-5177D4221CA8}" type="CATEGORYNAME">
                      <a:rPr lang="ru-RU" sz="1800"/>
                      <a:pPr/>
                      <a:t>[ИМЯ КАТЕГОРИИ]</a:t>
                    </a:fld>
                    <a:r>
                      <a:rPr lang="ru-RU" sz="1800" baseline="0" dirty="0"/>
                      <a:t>
</a:t>
                    </a:r>
                    <a:fld id="{2D8D85A7-D756-48DA-B755-0F7FC476B98C}" type="PERCENTAGE">
                      <a:rPr lang="ru-RU" sz="1800" baseline="0"/>
                      <a:pPr/>
                      <a:t>[ПРОЦЕНТ]</a:t>
                    </a:fld>
                    <a:endParaRPr lang="ru-RU" sz="18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B3B-4A13-A3A6-10FCAECAD13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Технически сложные</c:v>
                </c:pt>
                <c:pt idx="1">
                  <c:v>Одежда</c:v>
                </c:pt>
                <c:pt idx="2">
                  <c:v>Обувь</c:v>
                </c:pt>
                <c:pt idx="3">
                  <c:v>Продовольственные товары</c:v>
                </c:pt>
                <c:pt idx="4">
                  <c:v>Медицинские изделия</c:v>
                </c:pt>
                <c:pt idx="5">
                  <c:v>Мебель</c:v>
                </c:pt>
              </c:strCache>
            </c:strRef>
          </c:cat>
          <c:val>
            <c:numRef>
              <c:f>Лист1!$B$2:$B$7</c:f>
              <c:numCache>
                <c:formatCode>General</c:formatCode>
                <c:ptCount val="6"/>
                <c:pt idx="0">
                  <c:v>30</c:v>
                </c:pt>
                <c:pt idx="1">
                  <c:v>5</c:v>
                </c:pt>
                <c:pt idx="2">
                  <c:v>8</c:v>
                </c:pt>
                <c:pt idx="3">
                  <c:v>9</c:v>
                </c:pt>
                <c:pt idx="4">
                  <c:v>1</c:v>
                </c:pt>
                <c:pt idx="5">
                  <c:v>3</c:v>
                </c:pt>
              </c:numCache>
            </c:numRef>
          </c:val>
          <c:extLst>
            <c:ext xmlns:c16="http://schemas.microsoft.com/office/drawing/2014/chart" uri="{C3380CC4-5D6E-409C-BE32-E72D297353CC}">
              <c16:uniqueId val="{0000000A-B99D-4581-B294-B793EDC4CF5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80767535642645E-2"/>
          <c:y val="1.9404503474586068E-2"/>
          <c:w val="0.83849490744639654"/>
          <c:h val="0.88690058743472944"/>
        </c:manualLayout>
      </c:layout>
      <c:areaChart>
        <c:grouping val="stacked"/>
        <c:varyColors val="0"/>
        <c:ser>
          <c:idx val="1"/>
          <c:order val="0"/>
          <c:tx>
            <c:strRef>
              <c:f>Sheet1!$A$2</c:f>
              <c:strCache>
                <c:ptCount val="1"/>
                <c:pt idx="0">
                  <c:v>всего привлечено к ответственности</c:v>
                </c:pt>
              </c:strCache>
            </c:strRef>
          </c:tx>
          <c:spPr>
            <a:solidFill>
              <a:srgbClr val="002060"/>
            </a:solidFill>
            <a:ln w="12185">
              <a:solidFill>
                <a:schemeClr val="tx1"/>
              </a:solidFill>
              <a:prstDash val="solid"/>
            </a:ln>
          </c:spPr>
          <c:dLbls>
            <c:dLbl>
              <c:idx val="0"/>
              <c:layout>
                <c:manualLayout>
                  <c:x val="6.1561162762965874E-2"/>
                  <c:y val="-0.39548496486878781"/>
                </c:manualLayout>
              </c:layout>
              <c:spPr>
                <a:noFill/>
                <a:ln w="24370">
                  <a:noFill/>
                </a:ln>
              </c:spPr>
              <c:txPr>
                <a:bodyPr wrap="square" lIns="38100" tIns="19050" rIns="38100" bIns="19050" anchor="ctr">
                  <a:noAutofit/>
                </a:bodyPr>
                <a:lstStyle/>
                <a:p>
                  <a:pPr>
                    <a:defRPr sz="1919"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7.2286109840993693E-2"/>
                      <c:h val="9.8091482447238962E-2"/>
                    </c:manualLayout>
                  </c15:layout>
                </c:ext>
                <c:ext xmlns:c16="http://schemas.microsoft.com/office/drawing/2014/chart" uri="{C3380CC4-5D6E-409C-BE32-E72D297353CC}">
                  <c16:uniqueId val="{00000008-9F81-4A4A-8377-5F976D70C959}"/>
                </c:ext>
              </c:extLst>
            </c:dLbl>
            <c:dLbl>
              <c:idx val="1"/>
              <c:layout>
                <c:manualLayout>
                  <c:x val="1.3852856782551572E-2"/>
                  <c:y val="-0.29580326521175071"/>
                </c:manualLayout>
              </c:layout>
              <c:spPr>
                <a:noFill/>
                <a:ln w="24370">
                  <a:noFill/>
                </a:ln>
              </c:spPr>
              <c:txPr>
                <a:bodyPr/>
                <a:lstStyle/>
                <a:p>
                  <a:pPr>
                    <a:defRPr sz="1919"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4.5829641502650467E-2"/>
                      <c:h val="0.10787941066909866"/>
                    </c:manualLayout>
                  </c15:layout>
                </c:ext>
                <c:ext xmlns:c16="http://schemas.microsoft.com/office/drawing/2014/chart" uri="{C3380CC4-5D6E-409C-BE32-E72D297353CC}">
                  <c16:uniqueId val="{00000000-9D38-4550-9312-8C0F083ADB83}"/>
                </c:ext>
              </c:extLst>
            </c:dLbl>
            <c:dLbl>
              <c:idx val="2"/>
              <c:layout>
                <c:manualLayout>
                  <c:x val="9.5464801436492049E-3"/>
                  <c:y val="-0.23786566646542748"/>
                </c:manualLayout>
              </c:layout>
              <c:spPr>
                <a:noFill/>
                <a:ln w="24370">
                  <a:noFill/>
                </a:ln>
              </c:spPr>
              <c:txPr>
                <a:bodyPr wrap="square" lIns="38100" tIns="19050" rIns="38100" bIns="19050" anchor="ctr">
                  <a:noAutofit/>
                </a:bodyPr>
                <a:lstStyle/>
                <a:p>
                  <a:pPr>
                    <a:defRPr sz="1919"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5.9996454950146751E-2"/>
                      <c:h val="0.10135412518785886"/>
                    </c:manualLayout>
                  </c15:layout>
                </c:ext>
                <c:ext xmlns:c16="http://schemas.microsoft.com/office/drawing/2014/chart" uri="{C3380CC4-5D6E-409C-BE32-E72D297353CC}">
                  <c16:uniqueId val="{00000007-9F81-4A4A-8377-5F976D70C959}"/>
                </c:ext>
              </c:extLst>
            </c:dLbl>
            <c:dLbl>
              <c:idx val="3"/>
              <c:layout>
                <c:manualLayout>
                  <c:x val="5.6667253789985132E-3"/>
                  <c:y val="-0.1925317593865204"/>
                </c:manualLayout>
              </c:layout>
              <c:spPr>
                <a:noFill/>
                <a:ln w="24370">
                  <a:noFill/>
                </a:ln>
              </c:spPr>
              <c:txPr>
                <a:bodyPr wrap="square" lIns="38100" tIns="19050" rIns="38100" bIns="19050" anchor="ctr">
                  <a:noAutofit/>
                </a:bodyPr>
                <a:lstStyle/>
                <a:p>
                  <a:pPr>
                    <a:defRPr sz="1919"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5.857977360539713E-2"/>
                      <c:h val="0.11440469615033845"/>
                    </c:manualLayout>
                  </c15:layout>
                </c:ext>
                <c:ext xmlns:c16="http://schemas.microsoft.com/office/drawing/2014/chart" uri="{C3380CC4-5D6E-409C-BE32-E72D297353CC}">
                  <c16:uniqueId val="{00000006-9F81-4A4A-8377-5F976D70C959}"/>
                </c:ext>
              </c:extLst>
            </c:dLbl>
            <c:dLbl>
              <c:idx val="4"/>
              <c:layout>
                <c:manualLayout>
                  <c:x val="4.9584404814797915E-3"/>
                  <c:y val="-0.13255051315975389"/>
                </c:manualLayout>
              </c:layout>
              <c:spPr>
                <a:noFill/>
                <a:ln w="24370">
                  <a:noFill/>
                </a:ln>
              </c:spPr>
              <c:txPr>
                <a:bodyPr wrap="square" lIns="38100" tIns="19050" rIns="38100" bIns="19050" anchor="ctr">
                  <a:noAutofit/>
                </a:bodyPr>
                <a:lstStyle/>
                <a:p>
                  <a:pPr>
                    <a:defRPr sz="1919"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4.7706800059299823E-2"/>
                      <c:h val="0.11114205340971856"/>
                    </c:manualLayout>
                  </c15:layout>
                </c:ext>
                <c:ext xmlns:c16="http://schemas.microsoft.com/office/drawing/2014/chart" uri="{C3380CC4-5D6E-409C-BE32-E72D297353CC}">
                  <c16:uniqueId val="{00000004-9F81-4A4A-8377-5F976D70C959}"/>
                </c:ext>
              </c:extLst>
            </c:dLbl>
            <c:dLbl>
              <c:idx val="5"/>
              <c:layout>
                <c:manualLayout>
                  <c:x val="3.5417591367300594E-3"/>
                  <c:y val="-0.17489614776945703"/>
                </c:manualLayout>
              </c:layout>
              <c:spPr>
                <a:noFill/>
                <a:ln w="24370">
                  <a:noFill/>
                </a:ln>
              </c:spPr>
              <c:txPr>
                <a:bodyPr wrap="square" lIns="38100" tIns="19050" rIns="38100" bIns="19050" anchor="ctr">
                  <a:noAutofit/>
                </a:bodyPr>
                <a:lstStyle/>
                <a:p>
                  <a:pPr>
                    <a:defRPr sz="1919"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5.1496366881648978E-2"/>
                      <c:h val="0.14376848081591759"/>
                    </c:manualLayout>
                  </c15:layout>
                </c:ext>
                <c:ext xmlns:c16="http://schemas.microsoft.com/office/drawing/2014/chart" uri="{C3380CC4-5D6E-409C-BE32-E72D297353CC}">
                  <c16:uniqueId val="{00000005-9F81-4A4A-8377-5F976D70C959}"/>
                </c:ext>
              </c:extLst>
            </c:dLbl>
            <c:dLbl>
              <c:idx val="6"/>
              <c:layout>
                <c:manualLayout>
                  <c:x val="-1.0802059574651564E-16"/>
                  <c:y val="-0.27193381458500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81-4A4A-8377-5F976D70C959}"/>
                </c:ext>
              </c:extLst>
            </c:dLbl>
            <c:dLbl>
              <c:idx val="7"/>
              <c:layout>
                <c:manualLayout>
                  <c:x val="0"/>
                  <c:y val="-0.202112970299665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81-4A4A-8377-5F976D70C959}"/>
                </c:ext>
              </c:extLst>
            </c:dLbl>
            <c:dLbl>
              <c:idx val="8"/>
              <c:layout>
                <c:manualLayout>
                  <c:x val="-1.0802059574651564E-16"/>
                  <c:y val="-0.161690376239732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81-4A4A-8377-5F976D70C959}"/>
                </c:ext>
              </c:extLst>
            </c:dLbl>
            <c:dLbl>
              <c:idx val="9"/>
              <c:layout>
                <c:manualLayout>
                  <c:x val="-1.0802059574651564E-16"/>
                  <c:y val="-0.106568657067096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81-4A4A-8377-5F976D70C959}"/>
                </c:ext>
              </c:extLst>
            </c:dLbl>
            <c:dLbl>
              <c:idx val="10"/>
              <c:layout>
                <c:manualLayout>
                  <c:x val="-2.8333626894992566E-3"/>
                  <c:y val="-8.1566068515497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2B-486A-80C2-41EDCA91D381}"/>
                </c:ext>
              </c:extLst>
            </c:dLbl>
            <c:spPr>
              <a:noFill/>
              <a:ln w="24370">
                <a:noFill/>
              </a:ln>
            </c:spPr>
            <c:txPr>
              <a:bodyPr wrap="square" lIns="38100" tIns="19050" rIns="38100" bIns="19050" anchor="ctr">
                <a:spAutoFit/>
              </a:bodyPr>
              <a:lstStyle/>
              <a:p>
                <a:pPr>
                  <a:defRPr sz="1919"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Sheet1!$H$1:$M$1</c:f>
              <c:numCache>
                <c:formatCode>General</c:formatCode>
                <c:ptCount val="6"/>
                <c:pt idx="0">
                  <c:v>2019</c:v>
                </c:pt>
                <c:pt idx="1">
                  <c:v>2020</c:v>
                </c:pt>
                <c:pt idx="2">
                  <c:v>2021</c:v>
                </c:pt>
                <c:pt idx="3">
                  <c:v>2022</c:v>
                </c:pt>
                <c:pt idx="4">
                  <c:v>2023</c:v>
                </c:pt>
                <c:pt idx="5">
                  <c:v>2024</c:v>
                </c:pt>
              </c:numCache>
            </c:numRef>
          </c:cat>
          <c:val>
            <c:numRef>
              <c:f>Sheet1!$H$2:$M$2</c:f>
              <c:numCache>
                <c:formatCode>General</c:formatCode>
                <c:ptCount val="6"/>
                <c:pt idx="0">
                  <c:v>154</c:v>
                </c:pt>
                <c:pt idx="1">
                  <c:v>69</c:v>
                </c:pt>
                <c:pt idx="2">
                  <c:v>60</c:v>
                </c:pt>
                <c:pt idx="3">
                  <c:v>20</c:v>
                </c:pt>
                <c:pt idx="4">
                  <c:v>7</c:v>
                </c:pt>
                <c:pt idx="5">
                  <c:v>21</c:v>
                </c:pt>
              </c:numCache>
            </c:numRef>
          </c:val>
          <c:extLst>
            <c:ext xmlns:c16="http://schemas.microsoft.com/office/drawing/2014/chart" uri="{C3380CC4-5D6E-409C-BE32-E72D297353CC}">
              <c16:uniqueId val="{00000001-9D38-4550-9312-8C0F083ADB83}"/>
            </c:ext>
          </c:extLst>
        </c:ser>
        <c:dLbls>
          <c:showLegendKey val="0"/>
          <c:showVal val="0"/>
          <c:showCatName val="0"/>
          <c:showSerName val="0"/>
          <c:showPercent val="0"/>
          <c:showBubbleSize val="0"/>
        </c:dLbls>
        <c:dropLines>
          <c:spPr>
            <a:ln w="12185">
              <a:solidFill>
                <a:schemeClr val="tx1"/>
              </a:solidFill>
              <a:prstDash val="solid"/>
            </a:ln>
          </c:spPr>
        </c:dropLines>
        <c:axId val="166371040"/>
        <c:axId val="1"/>
      </c:areaChart>
      <c:catAx>
        <c:axId val="166371040"/>
        <c:scaling>
          <c:orientation val="minMax"/>
        </c:scaling>
        <c:delete val="0"/>
        <c:axPos val="b"/>
        <c:numFmt formatCode="General" sourceLinked="1"/>
        <c:majorTickMark val="cross"/>
        <c:minorTickMark val="none"/>
        <c:tickLblPos val="nextTo"/>
        <c:spPr>
          <a:ln w="3046">
            <a:solidFill>
              <a:schemeClr val="tx1"/>
            </a:solidFill>
            <a:prstDash val="solid"/>
          </a:ln>
        </c:spPr>
        <c:txPr>
          <a:bodyPr rot="0" vert="horz"/>
          <a:lstStyle/>
          <a:p>
            <a:pPr>
              <a:defRPr sz="1600" b="0" i="0" u="none" strike="noStrike" baseline="0">
                <a:solidFill>
                  <a:schemeClr val="tx1"/>
                </a:solidFill>
                <a:latin typeface="Arial"/>
                <a:ea typeface="Arial"/>
                <a:cs typeface="Arial"/>
              </a:defRPr>
            </a:pPr>
            <a:endParaRPr lang="ru-RU"/>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cross"/>
        <c:minorTickMark val="none"/>
        <c:tickLblPos val="nextTo"/>
        <c:spPr>
          <a:ln w="3046">
            <a:solidFill>
              <a:schemeClr val="tx1"/>
            </a:solidFill>
            <a:prstDash val="solid"/>
          </a:ln>
        </c:spPr>
        <c:txPr>
          <a:bodyPr rot="0" vert="horz"/>
          <a:lstStyle/>
          <a:p>
            <a:pPr>
              <a:defRPr sz="959" b="0" i="0" u="none" strike="noStrike" baseline="0">
                <a:solidFill>
                  <a:schemeClr val="tx1"/>
                </a:solidFill>
                <a:latin typeface="Arial"/>
                <a:ea typeface="Arial"/>
                <a:cs typeface="Arial"/>
              </a:defRPr>
            </a:pPr>
            <a:endParaRPr lang="ru-RU"/>
          </a:p>
        </c:txPr>
        <c:crossAx val="166371040"/>
        <c:crosses val="autoZero"/>
        <c:crossBetween val="between"/>
      </c:valAx>
      <c:spPr>
        <a:ln w="12185">
          <a:solidFill>
            <a:srgbClr val="808080"/>
          </a:solidFill>
          <a:prstDash val="solid"/>
        </a:ln>
        <a:scene3d>
          <a:camera prst="orthographicFront"/>
          <a:lightRig rig="threePt" dir="t"/>
        </a:scene3d>
        <a:sp3d>
          <a:bevelT/>
        </a:sp3d>
      </c:spPr>
    </c:plotArea>
    <c:legend>
      <c:legendPos val="r"/>
      <c:legendEntry>
        <c:idx val="0"/>
        <c:txPr>
          <a:bodyPr/>
          <a:lstStyle/>
          <a:p>
            <a:pPr>
              <a:defRPr sz="1800" b="0" i="0" u="none" strike="noStrike" baseline="0">
                <a:solidFill>
                  <a:schemeClr val="tx1"/>
                </a:solidFill>
                <a:latin typeface="Arial"/>
                <a:ea typeface="Arial"/>
                <a:cs typeface="Arial"/>
              </a:defRPr>
            </a:pPr>
            <a:endParaRPr lang="ru-RU"/>
          </a:p>
        </c:txPr>
      </c:legendEntry>
      <c:layout>
        <c:manualLayout>
          <c:xMode val="edge"/>
          <c:yMode val="edge"/>
          <c:x val="0.69320482657756677"/>
          <c:y val="0.13522087063749985"/>
          <c:w val="0.30225674907479377"/>
          <c:h val="0.33246075315716306"/>
        </c:manualLayout>
      </c:layout>
      <c:overlay val="0"/>
      <c:spPr>
        <a:solidFill>
          <a:srgbClr val="4B5C14"/>
        </a:solidFill>
        <a:ln w="3046">
          <a:solidFill>
            <a:schemeClr val="tx1"/>
          </a:solidFill>
          <a:prstDash val="solid"/>
        </a:ln>
      </c:spPr>
      <c:txPr>
        <a:bodyPr/>
        <a:lstStyle/>
        <a:p>
          <a:pPr>
            <a:defRPr sz="1800" b="0" i="0" u="none" strike="noStrike" baseline="0">
              <a:solidFill>
                <a:schemeClr val="tx1"/>
              </a:solidFill>
              <a:latin typeface="Arial"/>
              <a:ea typeface="Arial"/>
              <a:cs typeface="Arial"/>
            </a:defRPr>
          </a:pPr>
          <a:endParaRPr lang="ru-RU"/>
        </a:p>
      </c:txPr>
    </c:legend>
    <c:plotVisOnly val="1"/>
    <c:dispBlanksAs val="zero"/>
    <c:showDLblsOverMax val="0"/>
  </c:chart>
  <c:spPr>
    <a:noFill/>
    <a:ln>
      <a:noFill/>
    </a:ln>
  </c:spPr>
  <c:txPr>
    <a:bodyPr/>
    <a:lstStyle/>
    <a:p>
      <a:pPr>
        <a:defRPr sz="959" b="0" i="0" u="none" strike="noStrike" baseline="0">
          <a:solidFill>
            <a:schemeClr val="tx1"/>
          </a:solidFill>
          <a:latin typeface="Arial"/>
          <a:ea typeface="Arial"/>
          <a:cs typeface="Arial"/>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ru-RU" sz="2800" dirty="0">
                <a:latin typeface="Arial" panose="020B0604020202020204" pitchFamily="34" charset="0"/>
                <a:cs typeface="Arial" panose="020B0604020202020204" pitchFamily="34" charset="0"/>
              </a:rPr>
              <a:t>Заключения в защиту прав потребителей</a:t>
            </a:r>
          </a:p>
        </c:rich>
      </c:tx>
      <c:layout>
        <c:manualLayout>
          <c:xMode val="edge"/>
          <c:yMode val="edge"/>
          <c:x val="0.19007658152925536"/>
          <c:y val="0"/>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8112531816065386"/>
          <c:w val="0.96739391234774097"/>
          <c:h val="0.81094797207301561"/>
        </c:manualLayout>
      </c:layout>
      <c:pie3DChart>
        <c:varyColors val="1"/>
        <c:ser>
          <c:idx val="0"/>
          <c:order val="0"/>
          <c:tx>
            <c:strRef>
              <c:f>Лист1!$B$1</c:f>
              <c:strCache>
                <c:ptCount val="1"/>
                <c:pt idx="0">
                  <c:v>Заключения в защиту прав потребителей</c:v>
                </c:pt>
              </c:strCache>
            </c:strRef>
          </c:tx>
          <c:explosion val="34"/>
          <c:dPt>
            <c:idx val="0"/>
            <c:bubble3D val="0"/>
            <c:spPr>
              <a:solidFill>
                <a:schemeClr val="accent4">
                  <a:lumMod val="50000"/>
                </a:schemeClr>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1-F77E-44FA-9957-20A95DD861A2}"/>
              </c:ext>
            </c:extLst>
          </c:dPt>
          <c:dPt>
            <c:idx val="1"/>
            <c:bubble3D val="0"/>
            <c:spPr>
              <a:solidFill>
                <a:srgbClr val="A04B0C"/>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2-F77E-44FA-9957-20A95DD861A2}"/>
              </c:ext>
            </c:extLst>
          </c:dPt>
          <c:dPt>
            <c:idx val="2"/>
            <c:bubble3D val="0"/>
            <c:explosion val="58"/>
            <c:spPr>
              <a:solidFill>
                <a:srgbClr val="FF0000"/>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4-F77E-44FA-9957-20A95DD861A2}"/>
              </c:ext>
            </c:extLst>
          </c:dPt>
          <c:dPt>
            <c:idx val="3"/>
            <c:bubble3D val="0"/>
            <c:spPr>
              <a:solidFill>
                <a:schemeClr val="bg1">
                  <a:lumMod val="95000"/>
                  <a:lumOff val="5000"/>
                </a:schemeClr>
              </a:solidFill>
              <a:ln>
                <a:solidFill>
                  <a:schemeClr val="tx1">
                    <a:lumMod val="95000"/>
                  </a:schemeClr>
                </a:solidFill>
              </a:ln>
              <a:effectLst>
                <a:outerShdw blurRad="76200" dist="38100" dir="5400000" algn="ctr" rotWithShape="0">
                  <a:srgbClr val="000000">
                    <a:alpha val="76000"/>
                  </a:srgbClr>
                </a:outerShdw>
              </a:effectLst>
              <a:scene3d>
                <a:camera prst="orthographicFront">
                  <a:rot lat="0" lon="0" rev="0"/>
                </a:camera>
                <a:lightRig rig="balanced" dir="t"/>
              </a:scene3d>
              <a:sp3d>
                <a:contourClr>
                  <a:schemeClr val="tx1">
                    <a:lumMod val="95000"/>
                  </a:schemeClr>
                </a:contourClr>
              </a:sp3d>
            </c:spPr>
            <c:extLst>
              <c:ext xmlns:c16="http://schemas.microsoft.com/office/drawing/2014/chart" uri="{C3380CC4-5D6E-409C-BE32-E72D297353CC}">
                <c16:uniqueId val="{00000005-F77E-44FA-9957-20A95DD861A2}"/>
              </c:ext>
            </c:extLst>
          </c:dPt>
          <c:dPt>
            <c:idx val="4"/>
            <c:bubble3D val="0"/>
            <c:spPr>
              <a:gradFill rotWithShape="1">
                <a:gsLst>
                  <a:gs pos="0">
                    <a:schemeClr val="accent5">
                      <a:tint val="94000"/>
                      <a:satMod val="100000"/>
                      <a:lumMod val="104000"/>
                    </a:schemeClr>
                  </a:gs>
                  <a:gs pos="69000">
                    <a:schemeClr val="accent5">
                      <a:shade val="86000"/>
                      <a:satMod val="130000"/>
                      <a:lumMod val="102000"/>
                    </a:schemeClr>
                  </a:gs>
                  <a:gs pos="100000">
                    <a:schemeClr val="accent5">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3-F77E-44FA-9957-20A95DD861A2}"/>
              </c:ext>
            </c:extLst>
          </c:dPt>
          <c:dPt>
            <c:idx val="5"/>
            <c:bubble3D val="0"/>
            <c:spPr>
              <a:solidFill>
                <a:schemeClr val="accent2">
                  <a:lumMod val="50000"/>
                </a:schemeClr>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6-F77E-44FA-9957-20A95DD861A2}"/>
              </c:ext>
            </c:extLst>
          </c:dPt>
          <c:dPt>
            <c:idx val="6"/>
            <c:bubble3D val="0"/>
            <c:spPr>
              <a:gradFill rotWithShape="1">
                <a:gsLst>
                  <a:gs pos="0">
                    <a:schemeClr val="accent1">
                      <a:lumMod val="60000"/>
                      <a:tint val="94000"/>
                      <a:satMod val="100000"/>
                      <a:lumMod val="104000"/>
                    </a:schemeClr>
                  </a:gs>
                  <a:gs pos="69000">
                    <a:schemeClr val="accent1">
                      <a:lumMod val="60000"/>
                      <a:shade val="86000"/>
                      <a:satMod val="130000"/>
                      <a:lumMod val="102000"/>
                    </a:schemeClr>
                  </a:gs>
                  <a:gs pos="100000">
                    <a:schemeClr val="accent1">
                      <a:lumMod val="6000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E-D0EF-4B55-843E-C5306DD53728}"/>
              </c:ext>
            </c:extLst>
          </c:dPt>
          <c:dPt>
            <c:idx val="7"/>
            <c:bubble3D val="0"/>
            <c:spPr>
              <a:gradFill rotWithShape="1">
                <a:gsLst>
                  <a:gs pos="0">
                    <a:schemeClr val="accent2">
                      <a:lumMod val="60000"/>
                      <a:tint val="94000"/>
                      <a:satMod val="100000"/>
                      <a:lumMod val="104000"/>
                    </a:schemeClr>
                  </a:gs>
                  <a:gs pos="69000">
                    <a:schemeClr val="accent2">
                      <a:lumMod val="60000"/>
                      <a:shade val="86000"/>
                      <a:satMod val="130000"/>
                      <a:lumMod val="102000"/>
                    </a:schemeClr>
                  </a:gs>
                  <a:gs pos="100000">
                    <a:schemeClr val="accent2">
                      <a:lumMod val="6000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D-D0EF-4B55-843E-C5306DD53728}"/>
              </c:ext>
            </c:extLst>
          </c:dPt>
          <c:dPt>
            <c:idx val="8"/>
            <c:bubble3D val="0"/>
            <c:spPr>
              <a:gradFill rotWithShape="1">
                <a:gsLst>
                  <a:gs pos="0">
                    <a:schemeClr val="accent3">
                      <a:lumMod val="60000"/>
                      <a:tint val="94000"/>
                      <a:satMod val="100000"/>
                      <a:lumMod val="104000"/>
                    </a:schemeClr>
                  </a:gs>
                  <a:gs pos="69000">
                    <a:schemeClr val="accent3">
                      <a:lumMod val="60000"/>
                      <a:shade val="86000"/>
                      <a:satMod val="130000"/>
                      <a:lumMod val="102000"/>
                    </a:schemeClr>
                  </a:gs>
                  <a:gs pos="100000">
                    <a:schemeClr val="accent3">
                      <a:lumMod val="6000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extLst>
              <c:ext xmlns:c16="http://schemas.microsoft.com/office/drawing/2014/chart" uri="{C3380CC4-5D6E-409C-BE32-E72D297353CC}">
                <c16:uniqueId val="{0000000C-D0EF-4B55-843E-C5306DD53728}"/>
              </c:ext>
            </c:extLst>
          </c:dPt>
          <c:dLbls>
            <c:dLbl>
              <c:idx val="0"/>
              <c:layout>
                <c:manualLayout>
                  <c:x val="-0.20350725483979648"/>
                  <c:y val="9.479346239930894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lumMod val="85000"/>
                          </a:schemeClr>
                        </a:solidFill>
                        <a:latin typeface="Arial" panose="020B0604020202020204" pitchFamily="34" charset="0"/>
                        <a:ea typeface="+mn-ea"/>
                        <a:cs typeface="+mn-cs"/>
                      </a:defRPr>
                    </a:pPr>
                    <a:r>
                      <a:rPr lang="ru-RU" sz="1800" b="1" baseline="0" dirty="0" smtClean="0">
                        <a:latin typeface="Arial" panose="020B0604020202020204" pitchFamily="34" charset="0"/>
                      </a:rPr>
                      <a:t>Бытовые услуги </a:t>
                    </a:r>
                    <a:fld id="{F2AC5E26-8C12-4FC4-ADD9-1F7F2462B828}" type="PERCENTAGE">
                      <a:rPr lang="en-US" sz="1800" b="1" baseline="0" smtClean="0">
                        <a:latin typeface="Arial" panose="020B0604020202020204" pitchFamily="34" charset="0"/>
                      </a:rPr>
                      <a:pPr>
                        <a:defRPr sz="1800" b="1">
                          <a:latin typeface="Arial" panose="020B0604020202020204" pitchFamily="34" charset="0"/>
                        </a:defRPr>
                      </a:pPr>
                      <a:t>[ПРОЦЕНТ]</a:t>
                    </a:fld>
                    <a:endParaRPr lang="ru-RU" sz="1800" b="1" baseline="0" dirty="0" smtClean="0">
                      <a:latin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lumMod val="85000"/>
                        </a:schemeClr>
                      </a:solidFill>
                      <a:latin typeface="Arial" panose="020B060402020202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677711735733066"/>
                      <c:h val="9.053894136606544E-2"/>
                    </c:manualLayout>
                  </c15:layout>
                  <c15:dlblFieldTable/>
                  <c15:showDataLabelsRange val="0"/>
                </c:ext>
                <c:ext xmlns:c16="http://schemas.microsoft.com/office/drawing/2014/chart" uri="{C3380CC4-5D6E-409C-BE32-E72D297353CC}">
                  <c16:uniqueId val="{00000001-F77E-44FA-9957-20A95DD861A2}"/>
                </c:ext>
              </c:extLst>
            </c:dLbl>
            <c:dLbl>
              <c:idx val="1"/>
              <c:layout>
                <c:manualLayout>
                  <c:x val="-0.16426127675064109"/>
                  <c:y val="-0.1797253488688522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79248857406648"/>
                      <c:h val="0.1530885457171425"/>
                    </c:manualLayout>
                  </c15:layout>
                </c:ext>
                <c:ext xmlns:c16="http://schemas.microsoft.com/office/drawing/2014/chart" uri="{C3380CC4-5D6E-409C-BE32-E72D297353CC}">
                  <c16:uniqueId val="{00000002-F77E-44FA-9957-20A95DD861A2}"/>
                </c:ext>
              </c:extLst>
            </c:dLbl>
            <c:dLbl>
              <c:idx val="2"/>
              <c:layout>
                <c:manualLayout>
                  <c:x val="0.14599755402064632"/>
                  <c:y val="-0.16009441522727189"/>
                </c:manualLayout>
              </c:layout>
              <c:tx>
                <c:rich>
                  <a:bodyPr/>
                  <a:lstStyle/>
                  <a:p>
                    <a:fld id="{151BEBE4-9111-4DF4-B8EE-00F24C4686FA}" type="CATEGORYNAME">
                      <a:rPr lang="ru-RU" sz="1800" b="1" baseline="0">
                        <a:latin typeface="Arial" panose="020B0604020202020204" pitchFamily="34" charset="0"/>
                      </a:rPr>
                      <a:pPr/>
                      <a:t>[ИМЯ КАТЕГОРИИ]</a:t>
                    </a:fld>
                    <a:endParaRPr lang="ru-RU"/>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77E-44FA-9957-20A95DD861A2}"/>
                </c:ext>
              </c:extLst>
            </c:dLbl>
            <c:dLbl>
              <c:idx val="3"/>
              <c:layout>
                <c:manualLayout>
                  <c:x val="1.6612201173672663E-2"/>
                  <c:y val="-0.11266788084719676"/>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lumMod val="85000"/>
                          </a:schemeClr>
                        </a:solidFill>
                        <a:latin typeface="Arial" panose="020B0604020202020204" pitchFamily="34" charset="0"/>
                        <a:ea typeface="+mn-ea"/>
                        <a:cs typeface="+mn-cs"/>
                      </a:defRPr>
                    </a:pPr>
                    <a:fld id="{8E9DDD17-EBB3-4A45-BD13-C9C015AC23D5}" type="CATEGORYNAME">
                      <a:rPr lang="ru-RU" smtClean="0"/>
                      <a:pPr>
                        <a:defRPr sz="1800" b="1">
                          <a:latin typeface="Arial" panose="020B0604020202020204" pitchFamily="34" charset="0"/>
                        </a:defRPr>
                      </a:pPr>
                      <a:t>[ИМЯ КАТЕГОРИИ]</a:t>
                    </a:fld>
                    <a:endParaRPr lang="ru-RU"/>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lumMod val="85000"/>
                        </a:schemeClr>
                      </a:solidFill>
                      <a:latin typeface="Arial" panose="020B060402020202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40097340132939158"/>
                      <c:h val="0.10998309800783683"/>
                    </c:manualLayout>
                  </c15:layout>
                  <c15:dlblFieldTable/>
                  <c15:showDataLabelsRange val="0"/>
                </c:ext>
                <c:ext xmlns:c16="http://schemas.microsoft.com/office/drawing/2014/chart" uri="{C3380CC4-5D6E-409C-BE32-E72D297353CC}">
                  <c16:uniqueId val="{00000005-F77E-44FA-9957-20A95DD861A2}"/>
                </c:ext>
              </c:extLst>
            </c:dLbl>
            <c:dLbl>
              <c:idx val="4"/>
              <c:layout>
                <c:manualLayout>
                  <c:x val="5.6481698510463606E-2"/>
                  <c:y val="-0.1210744062145405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lumMod val="85000"/>
                          </a:schemeClr>
                        </a:solidFill>
                        <a:latin typeface="Arial" panose="020B0604020202020204" pitchFamily="34" charset="0"/>
                        <a:ea typeface="+mn-ea"/>
                        <a:cs typeface="+mn-cs"/>
                      </a:defRPr>
                    </a:pPr>
                    <a:fld id="{7EC224F8-3633-4263-8057-B8031E98DCBC}" type="CATEGORYNAME">
                      <a:rPr lang="ru-RU" sz="1800" b="1" baseline="0">
                        <a:latin typeface="Arial" panose="020B0604020202020204" pitchFamily="34" charset="0"/>
                      </a:rPr>
                      <a:pPr>
                        <a:defRPr sz="1800" b="1">
                          <a:latin typeface="Arial" panose="020B0604020202020204" pitchFamily="34" charset="0"/>
                        </a:defRPr>
                      </a:pPr>
                      <a:t>[ИМЯ КАТЕГОРИИ]</a:t>
                    </a:fld>
                    <a:endParaRPr lang="ru-RU"/>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lumMod val="85000"/>
                        </a:schemeClr>
                      </a:solidFill>
                      <a:latin typeface="Arial" panose="020B060402020202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35440348543025474"/>
                      <c:h val="7.7784740521964463E-2"/>
                    </c:manualLayout>
                  </c15:layout>
                  <c15:dlblFieldTable/>
                  <c15:showDataLabelsRange val="0"/>
                </c:ext>
                <c:ext xmlns:c16="http://schemas.microsoft.com/office/drawing/2014/chart" uri="{C3380CC4-5D6E-409C-BE32-E72D297353CC}">
                  <c16:uniqueId val="{00000003-F77E-44FA-9957-20A95DD861A2}"/>
                </c:ext>
              </c:extLst>
            </c:dLbl>
            <c:dLbl>
              <c:idx val="5"/>
              <c:layout>
                <c:manualLayout>
                  <c:x val="5.6452625408378293E-8"/>
                  <c:y val="-4.7048221233845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lumMod val="85000"/>
                          </a:schemeClr>
                        </a:solidFill>
                        <a:latin typeface="Arial" panose="020B0604020202020204" pitchFamily="34" charset="0"/>
                        <a:ea typeface="+mn-ea"/>
                        <a:cs typeface="+mn-cs"/>
                      </a:defRPr>
                    </a:pPr>
                    <a:fld id="{49118DE5-E2CB-4101-8027-351062FDB66B}" type="CATEGORYNAME">
                      <a:rPr lang="ru-RU" sz="1600"/>
                      <a:pPr>
                        <a:defRPr sz="1800" b="1">
                          <a:latin typeface="Arial" panose="020B0604020202020204" pitchFamily="34" charset="0"/>
                        </a:defRPr>
                      </a:pPr>
                      <a:t>[ИМЯ КАТЕГОРИИ]</a:t>
                    </a:fld>
                    <a:r>
                      <a:rPr lang="ru-RU" sz="1200" baseline="0"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lumMod val="85000"/>
                        </a:schemeClr>
                      </a:solidFill>
                      <a:latin typeface="Arial" panose="020B060402020202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47032443549632691"/>
                      <c:h val="7.2331226617766559E-2"/>
                    </c:manualLayout>
                  </c15:layout>
                  <c15:dlblFieldTable/>
                  <c15:showDataLabelsRange val="0"/>
                </c:ext>
                <c:ext xmlns:c16="http://schemas.microsoft.com/office/drawing/2014/chart" uri="{C3380CC4-5D6E-409C-BE32-E72D297353CC}">
                  <c16:uniqueId val="{00000006-F77E-44FA-9957-20A95DD861A2}"/>
                </c:ext>
              </c:extLst>
            </c:dLbl>
            <c:dLbl>
              <c:idx val="6"/>
              <c:layout>
                <c:manualLayout>
                  <c:x val="7.2654528900582861E-3"/>
                  <c:y val="7.578894167814062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lumMod val="85000"/>
                          </a:schemeClr>
                        </a:solidFill>
                        <a:latin typeface="Arial" panose="020B0604020202020204" pitchFamily="34" charset="0"/>
                        <a:ea typeface="+mn-ea"/>
                        <a:cs typeface="+mn-cs"/>
                      </a:defRPr>
                    </a:pPr>
                    <a:fld id="{DD134DFC-A301-4BB0-ABF7-9BD8804684E0}" type="CATEGORYNAME">
                      <a:rPr lang="ru-RU" sz="1600" dirty="0"/>
                      <a:pPr>
                        <a:defRPr sz="1800" b="1">
                          <a:latin typeface="Arial" panose="020B0604020202020204" pitchFamily="34" charset="0"/>
                        </a:defRPr>
                      </a:pPr>
                      <a:t>[ИМЯ КАТЕГОРИИ]</a:t>
                    </a:fld>
                    <a:r>
                      <a:rPr lang="ru-RU" baseline="0"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lumMod val="85000"/>
                        </a:schemeClr>
                      </a:solidFill>
                      <a:latin typeface="Arial" panose="020B060402020202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40609400075995289"/>
                      <c:h val="7.5501910524298776E-2"/>
                    </c:manualLayout>
                  </c15:layout>
                  <c15:dlblFieldTable/>
                  <c15:showDataLabelsRange val="0"/>
                </c:ext>
                <c:ext xmlns:c16="http://schemas.microsoft.com/office/drawing/2014/chart" uri="{C3380CC4-5D6E-409C-BE32-E72D297353CC}">
                  <c16:uniqueId val="{0000000E-D0EF-4B55-843E-C5306DD53728}"/>
                </c:ext>
              </c:extLst>
            </c:dLbl>
            <c:dLbl>
              <c:idx val="7"/>
              <c:layout>
                <c:manualLayout>
                  <c:x val="1.8096378647003676E-2"/>
                  <c:y val="-7.577185556161675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lumMod val="85000"/>
                          </a:schemeClr>
                        </a:solidFill>
                        <a:latin typeface="Arial" panose="020B0604020202020204" pitchFamily="34" charset="0"/>
                        <a:ea typeface="+mn-ea"/>
                        <a:cs typeface="+mn-cs"/>
                      </a:defRPr>
                    </a:pPr>
                    <a:fld id="{354ECAD3-D0F6-4FED-9358-38B61379BD88}" type="CATEGORYNAME">
                      <a:rPr lang="ru-RU" sz="1600"/>
                      <a:pPr>
                        <a:defRPr sz="1800" b="1">
                          <a:latin typeface="Arial" panose="020B0604020202020204" pitchFamily="34" charset="0"/>
                        </a:defRPr>
                      </a:pPr>
                      <a:t>[ИМЯ КАТЕГОРИИ]</a:t>
                    </a:fld>
                    <a:r>
                      <a:rPr lang="ru-RU" baseline="0"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lumMod val="85000"/>
                        </a:schemeClr>
                      </a:solidFill>
                      <a:latin typeface="Arial" panose="020B060402020202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38104659706344479"/>
                      <c:h val="5.6279639340947138E-2"/>
                    </c:manualLayout>
                  </c15:layout>
                  <c15:dlblFieldTable/>
                  <c15:showDataLabelsRange val="0"/>
                </c:ext>
                <c:ext xmlns:c16="http://schemas.microsoft.com/office/drawing/2014/chart" uri="{C3380CC4-5D6E-409C-BE32-E72D297353CC}">
                  <c16:uniqueId val="{0000000D-D0EF-4B55-843E-C5306DD53728}"/>
                </c:ext>
              </c:extLst>
            </c:dLbl>
            <c:dLbl>
              <c:idx val="8"/>
              <c:layout>
                <c:manualLayout>
                  <c:x val="8.9319907498606591E-2"/>
                  <c:y val="8.82483094887085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D0EF-4B55-843E-C5306DD5372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lumMod val="85000"/>
                      </a:schemeClr>
                    </a:solidFill>
                    <a:latin typeface="Arial" panose="020B0604020202020204" pitchFamily="34" charset="0"/>
                    <a:ea typeface="+mn-ea"/>
                    <a:cs typeface="+mn-cs"/>
                  </a:defRPr>
                </a:pPr>
                <a:endParaRPr lang="ru-RU"/>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Лист1!$A$2:$A$10</c:f>
              <c:strCache>
                <c:ptCount val="9"/>
                <c:pt idx="0">
                  <c:v>Бытовые услуги</c:v>
                </c:pt>
                <c:pt idx="1">
                  <c:v>Качество товаров</c:v>
                </c:pt>
                <c:pt idx="2">
                  <c:v>Транспортные услуги</c:v>
                </c:pt>
                <c:pt idx="3">
                  <c:v>Финансовые услуги</c:v>
                </c:pt>
                <c:pt idx="4">
                  <c:v>Юридические услуги</c:v>
                </c:pt>
                <c:pt idx="5">
                  <c:v>Услуги в сфере культуры и спорта</c:v>
                </c:pt>
                <c:pt idx="6">
                  <c:v>Образовательные услуги</c:v>
                </c:pt>
                <c:pt idx="7">
                  <c:v>Услуги ЖКХ</c:v>
                </c:pt>
                <c:pt idx="8">
                  <c:v>Прочие</c:v>
                </c:pt>
              </c:strCache>
            </c:strRef>
          </c:cat>
          <c:val>
            <c:numRef>
              <c:f>Лист1!$B$2:$B$10</c:f>
              <c:numCache>
                <c:formatCode>General</c:formatCode>
                <c:ptCount val="9"/>
                <c:pt idx="0">
                  <c:v>5</c:v>
                </c:pt>
                <c:pt idx="1">
                  <c:v>5</c:v>
                </c:pt>
                <c:pt idx="2">
                  <c:v>1</c:v>
                </c:pt>
                <c:pt idx="3">
                  <c:v>2</c:v>
                </c:pt>
                <c:pt idx="4">
                  <c:v>2</c:v>
                </c:pt>
                <c:pt idx="5">
                  <c:v>1</c:v>
                </c:pt>
                <c:pt idx="6">
                  <c:v>1</c:v>
                </c:pt>
                <c:pt idx="7">
                  <c:v>1</c:v>
                </c:pt>
                <c:pt idx="8">
                  <c:v>2</c:v>
                </c:pt>
              </c:numCache>
            </c:numRef>
          </c:val>
          <c:extLst>
            <c:ext xmlns:c16="http://schemas.microsoft.com/office/drawing/2014/chart" uri="{C3380CC4-5D6E-409C-BE32-E72D297353CC}">
              <c16:uniqueId val="{00000000-F77E-44FA-9957-20A95DD861A2}"/>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chemeClr val="tx2">
        <a:lumMod val="10000"/>
      </a:schemeClr>
    </a:solid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7CBA0-F210-4C09-A222-C3AFDA584AF8}" type="doc">
      <dgm:prSet loTypeId="urn:microsoft.com/office/officeart/2005/8/layout/hierarchy2" loCatId="hierarchy" qsTypeId="urn:microsoft.com/office/officeart/2005/8/quickstyle/simple1" qsCatId="simple" csTypeId="urn:microsoft.com/office/officeart/2005/8/colors/accent6_2" csCatId="accent6" phldr="1"/>
      <dgm:spPr/>
      <dgm:t>
        <a:bodyPr/>
        <a:lstStyle/>
        <a:p>
          <a:endParaRPr lang="ru-RU"/>
        </a:p>
      </dgm:t>
    </dgm:pt>
    <dgm:pt modelId="{50526AF7-3B57-4521-A155-B85A03F4BFB2}">
      <dgm:prSet phldrT="[Текст]" custT="1"/>
      <dgm:spPr>
        <a:solidFill>
          <a:schemeClr val="tx2">
            <a:lumMod val="40000"/>
            <a:lumOff val="60000"/>
          </a:schemeClr>
        </a:solidFill>
      </dgm:spPr>
      <dgm:t>
        <a:bodyPr/>
        <a:lstStyle/>
        <a:p>
          <a:r>
            <a:rPr lang="ru-RU" sz="1800" b="1" dirty="0" smtClean="0">
              <a:solidFill>
                <a:schemeClr val="bg1"/>
              </a:solidFill>
              <a:latin typeface="Arial" panose="020B0604020202020204" pitchFamily="34" charset="0"/>
              <a:cs typeface="Arial" panose="020B0604020202020204" pitchFamily="34" charset="0"/>
            </a:rPr>
            <a:t>Обращение потребителя </a:t>
          </a:r>
          <a:endParaRPr lang="ru-RU" sz="1800" b="1" dirty="0">
            <a:solidFill>
              <a:schemeClr val="bg1"/>
            </a:solidFill>
            <a:latin typeface="Arial" panose="020B0604020202020204" pitchFamily="34" charset="0"/>
            <a:cs typeface="Arial" panose="020B0604020202020204" pitchFamily="34" charset="0"/>
          </a:endParaRPr>
        </a:p>
      </dgm:t>
    </dgm:pt>
    <dgm:pt modelId="{1288F65F-0A50-4368-A52B-C0373AA2BBDD}" type="parTrans" cxnId="{0C9BAE0D-2604-4B25-BFDD-92CF47050EBC}">
      <dgm:prSet/>
      <dgm:spPr/>
      <dgm:t>
        <a:bodyPr/>
        <a:lstStyle/>
        <a:p>
          <a:endParaRPr lang="ru-RU"/>
        </a:p>
      </dgm:t>
    </dgm:pt>
    <dgm:pt modelId="{6E51459B-CEEB-4A27-B586-3329B87BD8B9}" type="sibTrans" cxnId="{0C9BAE0D-2604-4B25-BFDD-92CF47050EBC}">
      <dgm:prSet/>
      <dgm:spPr/>
      <dgm:t>
        <a:bodyPr/>
        <a:lstStyle/>
        <a:p>
          <a:endParaRPr lang="ru-RU"/>
        </a:p>
      </dgm:t>
    </dgm:pt>
    <dgm:pt modelId="{D6F073A2-4D04-4EDF-B852-65C0DCD3E295}">
      <dgm:prSet phldrT="[Текст]" custT="1"/>
      <dgm:spPr>
        <a:solidFill>
          <a:schemeClr val="tx2">
            <a:lumMod val="40000"/>
            <a:lumOff val="60000"/>
          </a:schemeClr>
        </a:solidFill>
      </dgm:spPr>
      <dgm:t>
        <a:bodyPr/>
        <a:lstStyle/>
        <a:p>
          <a:r>
            <a:rPr lang="ru-RU" sz="1800" b="1" dirty="0" smtClean="0">
              <a:solidFill>
                <a:schemeClr val="bg1"/>
              </a:solidFill>
              <a:latin typeface="Arial" panose="020B0604020202020204" pitchFamily="34" charset="0"/>
              <a:cs typeface="Arial" panose="020B0604020202020204" pitchFamily="34" charset="0"/>
            </a:rPr>
            <a:t>Подтверждение личности</a:t>
          </a:r>
          <a:endParaRPr lang="ru-RU" sz="1800" b="1" dirty="0">
            <a:solidFill>
              <a:schemeClr val="bg1"/>
            </a:solidFill>
            <a:latin typeface="Arial" panose="020B0604020202020204" pitchFamily="34" charset="0"/>
            <a:cs typeface="Arial" panose="020B0604020202020204" pitchFamily="34" charset="0"/>
          </a:endParaRPr>
        </a:p>
      </dgm:t>
    </dgm:pt>
    <dgm:pt modelId="{1892008B-BA62-4E00-B282-CEC7F423F7DE}" type="parTrans" cxnId="{57926A1D-FD1B-4B64-91CE-437C4857CB63}">
      <dgm:prSet/>
      <dgm:spPr>
        <a:ln>
          <a:solidFill>
            <a:schemeClr val="tx1"/>
          </a:solidFill>
        </a:ln>
      </dgm:spPr>
      <dgm:t>
        <a:bodyPr/>
        <a:lstStyle/>
        <a:p>
          <a:endParaRPr lang="ru-RU"/>
        </a:p>
      </dgm:t>
    </dgm:pt>
    <dgm:pt modelId="{B1A3E844-97B1-4120-91B5-9F1A2C708036}" type="sibTrans" cxnId="{57926A1D-FD1B-4B64-91CE-437C4857CB63}">
      <dgm:prSet/>
      <dgm:spPr/>
      <dgm:t>
        <a:bodyPr/>
        <a:lstStyle/>
        <a:p>
          <a:endParaRPr lang="ru-RU"/>
        </a:p>
      </dgm:t>
    </dgm:pt>
    <dgm:pt modelId="{E55B2DAE-CE4B-4351-A884-20894A8E0DCC}">
      <dgm:prSet phldrT="[Текст]" custT="1"/>
      <dgm:spPr>
        <a:solidFill>
          <a:schemeClr val="tx2">
            <a:lumMod val="40000"/>
            <a:lumOff val="60000"/>
          </a:schemeClr>
        </a:solidFill>
      </dgm:spPr>
      <dgm:t>
        <a:bodyPr/>
        <a:lstStyle/>
        <a:p>
          <a:r>
            <a:rPr lang="ru-RU" sz="1800" b="1" dirty="0" smtClean="0">
              <a:solidFill>
                <a:schemeClr val="bg1"/>
              </a:solidFill>
              <a:latin typeface="Arial" panose="020B0604020202020204" pitchFamily="34" charset="0"/>
              <a:cs typeface="Arial" panose="020B0604020202020204" pitchFamily="34" charset="0"/>
            </a:rPr>
            <a:t>Предъявление паспорта при личном обращении</a:t>
          </a:r>
          <a:endParaRPr lang="ru-RU" sz="1800" b="1" dirty="0">
            <a:solidFill>
              <a:schemeClr val="bg1"/>
            </a:solidFill>
            <a:latin typeface="Arial" panose="020B0604020202020204" pitchFamily="34" charset="0"/>
            <a:cs typeface="Arial" panose="020B0604020202020204" pitchFamily="34" charset="0"/>
          </a:endParaRPr>
        </a:p>
      </dgm:t>
    </dgm:pt>
    <dgm:pt modelId="{E3C0B8FF-BD77-4253-A625-88E4DC6CB8D9}" type="parTrans" cxnId="{F2FE4EE6-DDF6-455F-A72D-5FEFBDFA9A01}">
      <dgm:prSet/>
      <dgm:spPr>
        <a:ln>
          <a:solidFill>
            <a:schemeClr val="tx1"/>
          </a:solidFill>
        </a:ln>
      </dgm:spPr>
      <dgm:t>
        <a:bodyPr/>
        <a:lstStyle/>
        <a:p>
          <a:endParaRPr lang="ru-RU"/>
        </a:p>
      </dgm:t>
    </dgm:pt>
    <dgm:pt modelId="{6788F3A2-DB3E-4D3B-8513-20EB40385F9D}" type="sibTrans" cxnId="{F2FE4EE6-DDF6-455F-A72D-5FEFBDFA9A01}">
      <dgm:prSet/>
      <dgm:spPr/>
      <dgm:t>
        <a:bodyPr/>
        <a:lstStyle/>
        <a:p>
          <a:endParaRPr lang="ru-RU"/>
        </a:p>
      </dgm:t>
    </dgm:pt>
    <dgm:pt modelId="{5D530348-9B1D-4FE5-BD7B-CCB9FB39CE60}">
      <dgm:prSet phldrT="[Текст]" custT="1"/>
      <dgm:spPr>
        <a:solidFill>
          <a:schemeClr val="tx2">
            <a:lumMod val="40000"/>
            <a:lumOff val="60000"/>
          </a:schemeClr>
        </a:solidFill>
      </dgm:spPr>
      <dgm:t>
        <a:bodyPr/>
        <a:lstStyle/>
        <a:p>
          <a:r>
            <a:rPr lang="ru-RU" sz="1800" b="1" dirty="0" smtClean="0">
              <a:solidFill>
                <a:schemeClr val="bg1"/>
              </a:solidFill>
              <a:latin typeface="Arial" panose="020B0604020202020204" pitchFamily="34" charset="0"/>
              <a:cs typeface="Arial" panose="020B0604020202020204" pitchFamily="34" charset="0"/>
            </a:rPr>
            <a:t>Подача</a:t>
          </a:r>
          <a:r>
            <a:rPr lang="ru-RU" sz="1600" b="1" dirty="0" smtClean="0">
              <a:solidFill>
                <a:schemeClr val="bg1"/>
              </a:solidFill>
              <a:latin typeface="Arial" panose="020B0604020202020204" pitchFamily="34" charset="0"/>
              <a:cs typeface="Arial" panose="020B0604020202020204" pitchFamily="34" charset="0"/>
            </a:rPr>
            <a:t> обращения через ЕСИА</a:t>
          </a:r>
          <a:endParaRPr lang="ru-RU" sz="1600" b="1" dirty="0">
            <a:solidFill>
              <a:schemeClr val="bg1"/>
            </a:solidFill>
            <a:latin typeface="Arial" panose="020B0604020202020204" pitchFamily="34" charset="0"/>
            <a:cs typeface="Arial" panose="020B0604020202020204" pitchFamily="34" charset="0"/>
          </a:endParaRPr>
        </a:p>
      </dgm:t>
    </dgm:pt>
    <dgm:pt modelId="{29374086-F3E5-4121-B26B-DCFE13E7A4CA}" type="parTrans" cxnId="{54CC40E5-61C0-4A63-8013-299ACCE7156D}">
      <dgm:prSet/>
      <dgm:spPr>
        <a:ln>
          <a:solidFill>
            <a:schemeClr val="tx1"/>
          </a:solidFill>
        </a:ln>
      </dgm:spPr>
      <dgm:t>
        <a:bodyPr/>
        <a:lstStyle/>
        <a:p>
          <a:endParaRPr lang="ru-RU"/>
        </a:p>
      </dgm:t>
    </dgm:pt>
    <dgm:pt modelId="{688BF8F9-E7C5-457C-9ED8-A1399ED5FF75}" type="sibTrans" cxnId="{54CC40E5-61C0-4A63-8013-299ACCE7156D}">
      <dgm:prSet/>
      <dgm:spPr/>
      <dgm:t>
        <a:bodyPr/>
        <a:lstStyle/>
        <a:p>
          <a:endParaRPr lang="ru-RU"/>
        </a:p>
      </dgm:t>
    </dgm:pt>
    <dgm:pt modelId="{CBFAB08C-373E-4AA2-ACED-0DF73961E3D8}">
      <dgm:prSet phldrT="[Текст]" custT="1"/>
      <dgm:spPr>
        <a:solidFill>
          <a:schemeClr val="accent6">
            <a:lumMod val="60000"/>
            <a:lumOff val="40000"/>
          </a:schemeClr>
        </a:solidFill>
      </dgm:spPr>
      <dgm:t>
        <a:bodyPr/>
        <a:lstStyle/>
        <a:p>
          <a:r>
            <a:rPr lang="ru-RU" sz="1800" b="1" dirty="0" smtClean="0">
              <a:solidFill>
                <a:schemeClr val="bg1"/>
              </a:solidFill>
              <a:latin typeface="Arial" panose="020B0604020202020204" pitchFamily="34" charset="0"/>
              <a:cs typeface="Arial" panose="020B0604020202020204" pitchFamily="34" charset="0"/>
            </a:rPr>
            <a:t>Достоверность сведений</a:t>
          </a:r>
          <a:endParaRPr lang="ru-RU" sz="1800" b="1" dirty="0">
            <a:solidFill>
              <a:schemeClr val="bg1"/>
            </a:solidFill>
            <a:latin typeface="Arial" panose="020B0604020202020204" pitchFamily="34" charset="0"/>
            <a:cs typeface="Arial" panose="020B0604020202020204" pitchFamily="34" charset="0"/>
          </a:endParaRPr>
        </a:p>
      </dgm:t>
    </dgm:pt>
    <dgm:pt modelId="{31EBC7C6-5754-472A-BDE0-98F0D0CC31B7}" type="parTrans" cxnId="{B16B8349-4351-4936-BB9C-ED451335B095}">
      <dgm:prSet/>
      <dgm:spPr>
        <a:ln>
          <a:solidFill>
            <a:schemeClr val="tx1"/>
          </a:solidFill>
        </a:ln>
      </dgm:spPr>
      <dgm:t>
        <a:bodyPr/>
        <a:lstStyle/>
        <a:p>
          <a:endParaRPr lang="ru-RU"/>
        </a:p>
      </dgm:t>
    </dgm:pt>
    <dgm:pt modelId="{30CAEF6B-CFE8-49FB-BF7E-ACE1D140879C}" type="sibTrans" cxnId="{B16B8349-4351-4936-BB9C-ED451335B095}">
      <dgm:prSet/>
      <dgm:spPr/>
      <dgm:t>
        <a:bodyPr/>
        <a:lstStyle/>
        <a:p>
          <a:endParaRPr lang="ru-RU"/>
        </a:p>
      </dgm:t>
    </dgm:pt>
    <dgm:pt modelId="{0062A65D-4937-42D4-972C-1594A838AFEF}">
      <dgm:prSet phldrT="[Текст]" custT="1"/>
      <dgm:spPr>
        <a:solidFill>
          <a:schemeClr val="accent6">
            <a:lumMod val="60000"/>
            <a:lumOff val="40000"/>
          </a:schemeClr>
        </a:solidFill>
      </dgm:spPr>
      <dgm:t>
        <a:bodyPr/>
        <a:lstStyle/>
        <a:p>
          <a:r>
            <a:rPr lang="ru-RU" sz="1800" b="1" dirty="0" smtClean="0">
              <a:solidFill>
                <a:schemeClr val="bg1"/>
              </a:solidFill>
              <a:latin typeface="Arial" panose="020B0604020202020204" pitchFamily="34" charset="0"/>
              <a:cs typeface="Arial" panose="020B0604020202020204" pitchFamily="34" charset="0"/>
            </a:rPr>
            <a:t>Обстоятельства, указанные в обращении, по возможности должны быть подтверждены </a:t>
          </a:r>
        </a:p>
        <a:p>
          <a:r>
            <a:rPr lang="ru-RU" sz="1800" b="1" dirty="0" smtClean="0">
              <a:solidFill>
                <a:schemeClr val="bg1"/>
              </a:solidFill>
              <a:latin typeface="Arial" panose="020B0604020202020204" pitchFamily="34" charset="0"/>
              <a:cs typeface="Arial" panose="020B0604020202020204" pitchFamily="34" charset="0"/>
            </a:rPr>
            <a:t>(копии документов, фотоматериалы, видеозаписи и т.д.)</a:t>
          </a:r>
          <a:endParaRPr lang="ru-RU" sz="1800" b="1" dirty="0">
            <a:solidFill>
              <a:schemeClr val="bg1"/>
            </a:solidFill>
            <a:latin typeface="Arial" panose="020B0604020202020204" pitchFamily="34" charset="0"/>
            <a:cs typeface="Arial" panose="020B0604020202020204" pitchFamily="34" charset="0"/>
          </a:endParaRPr>
        </a:p>
      </dgm:t>
    </dgm:pt>
    <dgm:pt modelId="{D9D6C41F-7813-4952-9D79-01EF7983A241}" type="parTrans" cxnId="{4AD1D64E-0163-48DE-A94F-D5A341C73AFF}">
      <dgm:prSet/>
      <dgm:spPr>
        <a:ln>
          <a:solidFill>
            <a:schemeClr val="tx1"/>
          </a:solidFill>
        </a:ln>
      </dgm:spPr>
      <dgm:t>
        <a:bodyPr/>
        <a:lstStyle/>
        <a:p>
          <a:endParaRPr lang="ru-RU"/>
        </a:p>
      </dgm:t>
    </dgm:pt>
    <dgm:pt modelId="{F17478B5-8545-494A-9B0F-0F9440E89C0C}" type="sibTrans" cxnId="{4AD1D64E-0163-48DE-A94F-D5A341C73AFF}">
      <dgm:prSet/>
      <dgm:spPr/>
      <dgm:t>
        <a:bodyPr/>
        <a:lstStyle/>
        <a:p>
          <a:endParaRPr lang="ru-RU"/>
        </a:p>
      </dgm:t>
    </dgm:pt>
    <dgm:pt modelId="{F98BD2B7-80DD-4006-BEA5-1C4210C284F4}" type="pres">
      <dgm:prSet presAssocID="{5B97CBA0-F210-4C09-A222-C3AFDA584AF8}" presName="diagram" presStyleCnt="0">
        <dgm:presLayoutVars>
          <dgm:chPref val="1"/>
          <dgm:dir/>
          <dgm:animOne val="branch"/>
          <dgm:animLvl val="lvl"/>
          <dgm:resizeHandles val="exact"/>
        </dgm:presLayoutVars>
      </dgm:prSet>
      <dgm:spPr/>
      <dgm:t>
        <a:bodyPr/>
        <a:lstStyle/>
        <a:p>
          <a:endParaRPr lang="ru-RU"/>
        </a:p>
      </dgm:t>
    </dgm:pt>
    <dgm:pt modelId="{1247DFA1-D1A8-4ADE-92D0-C883B6EC1320}" type="pres">
      <dgm:prSet presAssocID="{50526AF7-3B57-4521-A155-B85A03F4BFB2}" presName="root1" presStyleCnt="0"/>
      <dgm:spPr/>
    </dgm:pt>
    <dgm:pt modelId="{E9340AE9-1FED-4AB6-AFE1-69FB6521C9CF}" type="pres">
      <dgm:prSet presAssocID="{50526AF7-3B57-4521-A155-B85A03F4BFB2}" presName="LevelOneTextNode" presStyleLbl="node0" presStyleIdx="0" presStyleCnt="1" custScaleX="95403">
        <dgm:presLayoutVars>
          <dgm:chPref val="3"/>
        </dgm:presLayoutVars>
      </dgm:prSet>
      <dgm:spPr/>
      <dgm:t>
        <a:bodyPr/>
        <a:lstStyle/>
        <a:p>
          <a:endParaRPr lang="ru-RU"/>
        </a:p>
      </dgm:t>
    </dgm:pt>
    <dgm:pt modelId="{939F6317-120D-48C1-87C3-67550B2188A9}" type="pres">
      <dgm:prSet presAssocID="{50526AF7-3B57-4521-A155-B85A03F4BFB2}" presName="level2hierChild" presStyleCnt="0"/>
      <dgm:spPr/>
    </dgm:pt>
    <dgm:pt modelId="{1AF39426-0D0E-4E73-A777-4BF5D28C9CB0}" type="pres">
      <dgm:prSet presAssocID="{1892008B-BA62-4E00-B282-CEC7F423F7DE}" presName="conn2-1" presStyleLbl="parChTrans1D2" presStyleIdx="0" presStyleCnt="2"/>
      <dgm:spPr/>
      <dgm:t>
        <a:bodyPr/>
        <a:lstStyle/>
        <a:p>
          <a:endParaRPr lang="ru-RU"/>
        </a:p>
      </dgm:t>
    </dgm:pt>
    <dgm:pt modelId="{41DCB330-0110-46ED-9976-55380ECB9DC9}" type="pres">
      <dgm:prSet presAssocID="{1892008B-BA62-4E00-B282-CEC7F423F7DE}" presName="connTx" presStyleLbl="parChTrans1D2" presStyleIdx="0" presStyleCnt="2"/>
      <dgm:spPr/>
      <dgm:t>
        <a:bodyPr/>
        <a:lstStyle/>
        <a:p>
          <a:endParaRPr lang="ru-RU"/>
        </a:p>
      </dgm:t>
    </dgm:pt>
    <dgm:pt modelId="{4EA72842-4810-41B9-A228-6D7075A18217}" type="pres">
      <dgm:prSet presAssocID="{D6F073A2-4D04-4EDF-B852-65C0DCD3E295}" presName="root2" presStyleCnt="0"/>
      <dgm:spPr/>
    </dgm:pt>
    <dgm:pt modelId="{A9359626-3F07-4F59-8ADC-DE0ACD058463}" type="pres">
      <dgm:prSet presAssocID="{D6F073A2-4D04-4EDF-B852-65C0DCD3E295}" presName="LevelTwoTextNode" presStyleLbl="node2" presStyleIdx="0" presStyleCnt="2" custScaleX="115424">
        <dgm:presLayoutVars>
          <dgm:chPref val="3"/>
        </dgm:presLayoutVars>
      </dgm:prSet>
      <dgm:spPr/>
      <dgm:t>
        <a:bodyPr/>
        <a:lstStyle/>
        <a:p>
          <a:endParaRPr lang="ru-RU"/>
        </a:p>
      </dgm:t>
    </dgm:pt>
    <dgm:pt modelId="{5BA9BC08-2B30-467E-9F9A-F8EA1BB882DE}" type="pres">
      <dgm:prSet presAssocID="{D6F073A2-4D04-4EDF-B852-65C0DCD3E295}" presName="level3hierChild" presStyleCnt="0"/>
      <dgm:spPr/>
    </dgm:pt>
    <dgm:pt modelId="{27D05429-7D73-45F4-BB52-F184EA300EE8}" type="pres">
      <dgm:prSet presAssocID="{E3C0B8FF-BD77-4253-A625-88E4DC6CB8D9}" presName="conn2-1" presStyleLbl="parChTrans1D3" presStyleIdx="0" presStyleCnt="3"/>
      <dgm:spPr/>
      <dgm:t>
        <a:bodyPr/>
        <a:lstStyle/>
        <a:p>
          <a:endParaRPr lang="ru-RU"/>
        </a:p>
      </dgm:t>
    </dgm:pt>
    <dgm:pt modelId="{02DF4725-4272-4C4D-A10D-E54CD6E5FECF}" type="pres">
      <dgm:prSet presAssocID="{E3C0B8FF-BD77-4253-A625-88E4DC6CB8D9}" presName="connTx" presStyleLbl="parChTrans1D3" presStyleIdx="0" presStyleCnt="3"/>
      <dgm:spPr/>
      <dgm:t>
        <a:bodyPr/>
        <a:lstStyle/>
        <a:p>
          <a:endParaRPr lang="ru-RU"/>
        </a:p>
      </dgm:t>
    </dgm:pt>
    <dgm:pt modelId="{A4A096D8-86F9-4A3D-AB89-49E1BF38B5EB}" type="pres">
      <dgm:prSet presAssocID="{E55B2DAE-CE4B-4351-A884-20894A8E0DCC}" presName="root2" presStyleCnt="0"/>
      <dgm:spPr/>
    </dgm:pt>
    <dgm:pt modelId="{9013305E-C51C-4DB9-B2AA-DFF3147BDF28}" type="pres">
      <dgm:prSet presAssocID="{E55B2DAE-CE4B-4351-A884-20894A8E0DCC}" presName="LevelTwoTextNode" presStyleLbl="node3" presStyleIdx="0" presStyleCnt="3" custScaleX="158208">
        <dgm:presLayoutVars>
          <dgm:chPref val="3"/>
        </dgm:presLayoutVars>
      </dgm:prSet>
      <dgm:spPr/>
      <dgm:t>
        <a:bodyPr/>
        <a:lstStyle/>
        <a:p>
          <a:endParaRPr lang="ru-RU"/>
        </a:p>
      </dgm:t>
    </dgm:pt>
    <dgm:pt modelId="{F1699C27-9A18-469F-9565-5FED36ED8159}" type="pres">
      <dgm:prSet presAssocID="{E55B2DAE-CE4B-4351-A884-20894A8E0DCC}" presName="level3hierChild" presStyleCnt="0"/>
      <dgm:spPr/>
    </dgm:pt>
    <dgm:pt modelId="{5AE5FE15-4260-4CF2-B33F-824BFC664907}" type="pres">
      <dgm:prSet presAssocID="{29374086-F3E5-4121-B26B-DCFE13E7A4CA}" presName="conn2-1" presStyleLbl="parChTrans1D3" presStyleIdx="1" presStyleCnt="3"/>
      <dgm:spPr/>
      <dgm:t>
        <a:bodyPr/>
        <a:lstStyle/>
        <a:p>
          <a:endParaRPr lang="ru-RU"/>
        </a:p>
      </dgm:t>
    </dgm:pt>
    <dgm:pt modelId="{E2CAE5EF-7247-477E-B9FF-407C9CA6432C}" type="pres">
      <dgm:prSet presAssocID="{29374086-F3E5-4121-B26B-DCFE13E7A4CA}" presName="connTx" presStyleLbl="parChTrans1D3" presStyleIdx="1" presStyleCnt="3"/>
      <dgm:spPr/>
      <dgm:t>
        <a:bodyPr/>
        <a:lstStyle/>
        <a:p>
          <a:endParaRPr lang="ru-RU"/>
        </a:p>
      </dgm:t>
    </dgm:pt>
    <dgm:pt modelId="{44C8D2C0-4337-4F77-B79A-2448AFCAC2D4}" type="pres">
      <dgm:prSet presAssocID="{5D530348-9B1D-4FE5-BD7B-CCB9FB39CE60}" presName="root2" presStyleCnt="0"/>
      <dgm:spPr/>
    </dgm:pt>
    <dgm:pt modelId="{1BEFCC5B-5A05-41F4-9EDE-18B4F55355EF}" type="pres">
      <dgm:prSet presAssocID="{5D530348-9B1D-4FE5-BD7B-CCB9FB39CE60}" presName="LevelTwoTextNode" presStyleLbl="node3" presStyleIdx="1" presStyleCnt="3" custScaleX="154818">
        <dgm:presLayoutVars>
          <dgm:chPref val="3"/>
        </dgm:presLayoutVars>
      </dgm:prSet>
      <dgm:spPr/>
      <dgm:t>
        <a:bodyPr/>
        <a:lstStyle/>
        <a:p>
          <a:endParaRPr lang="ru-RU"/>
        </a:p>
      </dgm:t>
    </dgm:pt>
    <dgm:pt modelId="{94F89A31-0A3F-478D-9046-B831B534EEC6}" type="pres">
      <dgm:prSet presAssocID="{5D530348-9B1D-4FE5-BD7B-CCB9FB39CE60}" presName="level3hierChild" presStyleCnt="0"/>
      <dgm:spPr/>
    </dgm:pt>
    <dgm:pt modelId="{AEDA3222-C155-4614-A5FA-45653FB3B7DB}" type="pres">
      <dgm:prSet presAssocID="{31EBC7C6-5754-472A-BDE0-98F0D0CC31B7}" presName="conn2-1" presStyleLbl="parChTrans1D2" presStyleIdx="1" presStyleCnt="2"/>
      <dgm:spPr/>
      <dgm:t>
        <a:bodyPr/>
        <a:lstStyle/>
        <a:p>
          <a:endParaRPr lang="ru-RU"/>
        </a:p>
      </dgm:t>
    </dgm:pt>
    <dgm:pt modelId="{4CD6367E-C06D-4615-B3EA-A167B25A84E9}" type="pres">
      <dgm:prSet presAssocID="{31EBC7C6-5754-472A-BDE0-98F0D0CC31B7}" presName="connTx" presStyleLbl="parChTrans1D2" presStyleIdx="1" presStyleCnt="2"/>
      <dgm:spPr/>
      <dgm:t>
        <a:bodyPr/>
        <a:lstStyle/>
        <a:p>
          <a:endParaRPr lang="ru-RU"/>
        </a:p>
      </dgm:t>
    </dgm:pt>
    <dgm:pt modelId="{5EDDC20C-747C-457B-B99B-006E914D460A}" type="pres">
      <dgm:prSet presAssocID="{CBFAB08C-373E-4AA2-ACED-0DF73961E3D8}" presName="root2" presStyleCnt="0"/>
      <dgm:spPr/>
    </dgm:pt>
    <dgm:pt modelId="{85B9EE90-36F8-4994-BF5D-218146942DF6}" type="pres">
      <dgm:prSet presAssocID="{CBFAB08C-373E-4AA2-ACED-0DF73961E3D8}" presName="LevelTwoTextNode" presStyleLbl="node2" presStyleIdx="1" presStyleCnt="2" custScaleX="117672">
        <dgm:presLayoutVars>
          <dgm:chPref val="3"/>
        </dgm:presLayoutVars>
      </dgm:prSet>
      <dgm:spPr/>
      <dgm:t>
        <a:bodyPr/>
        <a:lstStyle/>
        <a:p>
          <a:endParaRPr lang="ru-RU"/>
        </a:p>
      </dgm:t>
    </dgm:pt>
    <dgm:pt modelId="{F3477C8A-475A-40F7-B4CA-1A04DA1B229D}" type="pres">
      <dgm:prSet presAssocID="{CBFAB08C-373E-4AA2-ACED-0DF73961E3D8}" presName="level3hierChild" presStyleCnt="0"/>
      <dgm:spPr/>
    </dgm:pt>
    <dgm:pt modelId="{70771068-6323-419C-838D-C2B3AF987683}" type="pres">
      <dgm:prSet presAssocID="{D9D6C41F-7813-4952-9D79-01EF7983A241}" presName="conn2-1" presStyleLbl="parChTrans1D3" presStyleIdx="2" presStyleCnt="3"/>
      <dgm:spPr/>
      <dgm:t>
        <a:bodyPr/>
        <a:lstStyle/>
        <a:p>
          <a:endParaRPr lang="ru-RU"/>
        </a:p>
      </dgm:t>
    </dgm:pt>
    <dgm:pt modelId="{A62F39EF-719F-46BF-9AB7-A5A084552C4E}" type="pres">
      <dgm:prSet presAssocID="{D9D6C41F-7813-4952-9D79-01EF7983A241}" presName="connTx" presStyleLbl="parChTrans1D3" presStyleIdx="2" presStyleCnt="3"/>
      <dgm:spPr/>
      <dgm:t>
        <a:bodyPr/>
        <a:lstStyle/>
        <a:p>
          <a:endParaRPr lang="ru-RU"/>
        </a:p>
      </dgm:t>
    </dgm:pt>
    <dgm:pt modelId="{18AD7990-385A-4698-B315-C610470B0592}" type="pres">
      <dgm:prSet presAssocID="{0062A65D-4937-42D4-972C-1594A838AFEF}" presName="root2" presStyleCnt="0"/>
      <dgm:spPr/>
    </dgm:pt>
    <dgm:pt modelId="{76531E78-0F2A-4A4A-9162-E365E51C6D79}" type="pres">
      <dgm:prSet presAssocID="{0062A65D-4937-42D4-972C-1594A838AFEF}" presName="LevelTwoTextNode" presStyleLbl="node3" presStyleIdx="2" presStyleCnt="3" custScaleX="154953" custScaleY="219738">
        <dgm:presLayoutVars>
          <dgm:chPref val="3"/>
        </dgm:presLayoutVars>
      </dgm:prSet>
      <dgm:spPr/>
      <dgm:t>
        <a:bodyPr/>
        <a:lstStyle/>
        <a:p>
          <a:endParaRPr lang="ru-RU"/>
        </a:p>
      </dgm:t>
    </dgm:pt>
    <dgm:pt modelId="{FEA5EBEF-DFA0-427F-9BF9-57C7E8901667}" type="pres">
      <dgm:prSet presAssocID="{0062A65D-4937-42D4-972C-1594A838AFEF}" presName="level3hierChild" presStyleCnt="0"/>
      <dgm:spPr/>
    </dgm:pt>
  </dgm:ptLst>
  <dgm:cxnLst>
    <dgm:cxn modelId="{88C0E933-F0A8-42C6-BB09-6E07E9DB6237}" type="presOf" srcId="{E55B2DAE-CE4B-4351-A884-20894A8E0DCC}" destId="{9013305E-C51C-4DB9-B2AA-DFF3147BDF28}" srcOrd="0" destOrd="0" presId="urn:microsoft.com/office/officeart/2005/8/layout/hierarchy2"/>
    <dgm:cxn modelId="{AA0F6E43-1159-46AC-87D7-F3533C37375E}" type="presOf" srcId="{E3C0B8FF-BD77-4253-A625-88E4DC6CB8D9}" destId="{02DF4725-4272-4C4D-A10D-E54CD6E5FECF}" srcOrd="1" destOrd="0" presId="urn:microsoft.com/office/officeart/2005/8/layout/hierarchy2"/>
    <dgm:cxn modelId="{3F0A6F4B-6C57-455B-AAA6-8D470C8AD9A7}" type="presOf" srcId="{29374086-F3E5-4121-B26B-DCFE13E7A4CA}" destId="{E2CAE5EF-7247-477E-B9FF-407C9CA6432C}" srcOrd="1" destOrd="0" presId="urn:microsoft.com/office/officeart/2005/8/layout/hierarchy2"/>
    <dgm:cxn modelId="{971DC17B-C7F5-4CD6-B9E2-F9EEBE586D9E}" type="presOf" srcId="{29374086-F3E5-4121-B26B-DCFE13E7A4CA}" destId="{5AE5FE15-4260-4CF2-B33F-824BFC664907}" srcOrd="0" destOrd="0" presId="urn:microsoft.com/office/officeart/2005/8/layout/hierarchy2"/>
    <dgm:cxn modelId="{E9E73091-3CC8-4D95-9411-3F33D5E1DF08}" type="presOf" srcId="{D6F073A2-4D04-4EDF-B852-65C0DCD3E295}" destId="{A9359626-3F07-4F59-8ADC-DE0ACD058463}" srcOrd="0" destOrd="0" presId="urn:microsoft.com/office/officeart/2005/8/layout/hierarchy2"/>
    <dgm:cxn modelId="{54CC40E5-61C0-4A63-8013-299ACCE7156D}" srcId="{D6F073A2-4D04-4EDF-B852-65C0DCD3E295}" destId="{5D530348-9B1D-4FE5-BD7B-CCB9FB39CE60}" srcOrd="1" destOrd="0" parTransId="{29374086-F3E5-4121-B26B-DCFE13E7A4CA}" sibTransId="{688BF8F9-E7C5-457C-9ED8-A1399ED5FF75}"/>
    <dgm:cxn modelId="{0DBED2AB-597A-4E75-856F-A0D428424381}" type="presOf" srcId="{5D530348-9B1D-4FE5-BD7B-CCB9FB39CE60}" destId="{1BEFCC5B-5A05-41F4-9EDE-18B4F55355EF}" srcOrd="0" destOrd="0" presId="urn:microsoft.com/office/officeart/2005/8/layout/hierarchy2"/>
    <dgm:cxn modelId="{F4F9A524-7E0C-4FBE-B60F-4C9CD69FBEC5}" type="presOf" srcId="{D9D6C41F-7813-4952-9D79-01EF7983A241}" destId="{70771068-6323-419C-838D-C2B3AF987683}" srcOrd="0" destOrd="0" presId="urn:microsoft.com/office/officeart/2005/8/layout/hierarchy2"/>
    <dgm:cxn modelId="{43B509B1-8043-4D5F-98BF-73493CA5A630}" type="presOf" srcId="{31EBC7C6-5754-472A-BDE0-98F0D0CC31B7}" destId="{AEDA3222-C155-4614-A5FA-45653FB3B7DB}" srcOrd="0" destOrd="0" presId="urn:microsoft.com/office/officeart/2005/8/layout/hierarchy2"/>
    <dgm:cxn modelId="{FBE812BB-2854-48FE-94C1-EB37578B8D44}" type="presOf" srcId="{0062A65D-4937-42D4-972C-1594A838AFEF}" destId="{76531E78-0F2A-4A4A-9162-E365E51C6D79}" srcOrd="0" destOrd="0" presId="urn:microsoft.com/office/officeart/2005/8/layout/hierarchy2"/>
    <dgm:cxn modelId="{93ADD80E-16B8-4A9B-A6A2-C54C7FA615BF}" type="presOf" srcId="{1892008B-BA62-4E00-B282-CEC7F423F7DE}" destId="{41DCB330-0110-46ED-9976-55380ECB9DC9}" srcOrd="1" destOrd="0" presId="urn:microsoft.com/office/officeart/2005/8/layout/hierarchy2"/>
    <dgm:cxn modelId="{D2B9AD16-B4D2-4EC3-8EB3-D984902A0957}" type="presOf" srcId="{5B97CBA0-F210-4C09-A222-C3AFDA584AF8}" destId="{F98BD2B7-80DD-4006-BEA5-1C4210C284F4}" srcOrd="0" destOrd="0" presId="urn:microsoft.com/office/officeart/2005/8/layout/hierarchy2"/>
    <dgm:cxn modelId="{C8C3A117-A4EA-4918-8C9F-C38281D05736}" type="presOf" srcId="{E3C0B8FF-BD77-4253-A625-88E4DC6CB8D9}" destId="{27D05429-7D73-45F4-BB52-F184EA300EE8}" srcOrd="0" destOrd="0" presId="urn:microsoft.com/office/officeart/2005/8/layout/hierarchy2"/>
    <dgm:cxn modelId="{72639733-92D1-4133-A522-B124CE67D456}" type="presOf" srcId="{50526AF7-3B57-4521-A155-B85A03F4BFB2}" destId="{E9340AE9-1FED-4AB6-AFE1-69FB6521C9CF}" srcOrd="0" destOrd="0" presId="urn:microsoft.com/office/officeart/2005/8/layout/hierarchy2"/>
    <dgm:cxn modelId="{B16B8349-4351-4936-BB9C-ED451335B095}" srcId="{50526AF7-3B57-4521-A155-B85A03F4BFB2}" destId="{CBFAB08C-373E-4AA2-ACED-0DF73961E3D8}" srcOrd="1" destOrd="0" parTransId="{31EBC7C6-5754-472A-BDE0-98F0D0CC31B7}" sibTransId="{30CAEF6B-CFE8-49FB-BF7E-ACE1D140879C}"/>
    <dgm:cxn modelId="{ED364A02-AB09-4902-846E-D94AF7FF003D}" type="presOf" srcId="{31EBC7C6-5754-472A-BDE0-98F0D0CC31B7}" destId="{4CD6367E-C06D-4615-B3EA-A167B25A84E9}" srcOrd="1" destOrd="0" presId="urn:microsoft.com/office/officeart/2005/8/layout/hierarchy2"/>
    <dgm:cxn modelId="{C763CA36-0E33-4855-9F8E-C4914A3893D8}" type="presOf" srcId="{1892008B-BA62-4E00-B282-CEC7F423F7DE}" destId="{1AF39426-0D0E-4E73-A777-4BF5D28C9CB0}" srcOrd="0" destOrd="0" presId="urn:microsoft.com/office/officeart/2005/8/layout/hierarchy2"/>
    <dgm:cxn modelId="{57926A1D-FD1B-4B64-91CE-437C4857CB63}" srcId="{50526AF7-3B57-4521-A155-B85A03F4BFB2}" destId="{D6F073A2-4D04-4EDF-B852-65C0DCD3E295}" srcOrd="0" destOrd="0" parTransId="{1892008B-BA62-4E00-B282-CEC7F423F7DE}" sibTransId="{B1A3E844-97B1-4120-91B5-9F1A2C708036}"/>
    <dgm:cxn modelId="{F2FE4EE6-DDF6-455F-A72D-5FEFBDFA9A01}" srcId="{D6F073A2-4D04-4EDF-B852-65C0DCD3E295}" destId="{E55B2DAE-CE4B-4351-A884-20894A8E0DCC}" srcOrd="0" destOrd="0" parTransId="{E3C0B8FF-BD77-4253-A625-88E4DC6CB8D9}" sibTransId="{6788F3A2-DB3E-4D3B-8513-20EB40385F9D}"/>
    <dgm:cxn modelId="{0C9BAE0D-2604-4B25-BFDD-92CF47050EBC}" srcId="{5B97CBA0-F210-4C09-A222-C3AFDA584AF8}" destId="{50526AF7-3B57-4521-A155-B85A03F4BFB2}" srcOrd="0" destOrd="0" parTransId="{1288F65F-0A50-4368-A52B-C0373AA2BBDD}" sibTransId="{6E51459B-CEEB-4A27-B586-3329B87BD8B9}"/>
    <dgm:cxn modelId="{0ECA792F-8BEC-43CD-880D-4E1B6EB725A3}" type="presOf" srcId="{CBFAB08C-373E-4AA2-ACED-0DF73961E3D8}" destId="{85B9EE90-36F8-4994-BF5D-218146942DF6}" srcOrd="0" destOrd="0" presId="urn:microsoft.com/office/officeart/2005/8/layout/hierarchy2"/>
    <dgm:cxn modelId="{E2060A48-3EB4-4329-A745-48EE5392A2B4}" type="presOf" srcId="{D9D6C41F-7813-4952-9D79-01EF7983A241}" destId="{A62F39EF-719F-46BF-9AB7-A5A084552C4E}" srcOrd="1" destOrd="0" presId="urn:microsoft.com/office/officeart/2005/8/layout/hierarchy2"/>
    <dgm:cxn modelId="{4AD1D64E-0163-48DE-A94F-D5A341C73AFF}" srcId="{CBFAB08C-373E-4AA2-ACED-0DF73961E3D8}" destId="{0062A65D-4937-42D4-972C-1594A838AFEF}" srcOrd="0" destOrd="0" parTransId="{D9D6C41F-7813-4952-9D79-01EF7983A241}" sibTransId="{F17478B5-8545-494A-9B0F-0F9440E89C0C}"/>
    <dgm:cxn modelId="{A5D07D8A-4292-4D15-80F0-467A1ADEDD06}" type="presParOf" srcId="{F98BD2B7-80DD-4006-BEA5-1C4210C284F4}" destId="{1247DFA1-D1A8-4ADE-92D0-C883B6EC1320}" srcOrd="0" destOrd="0" presId="urn:microsoft.com/office/officeart/2005/8/layout/hierarchy2"/>
    <dgm:cxn modelId="{08633BDA-8ED6-44C3-AA73-8E737328B91B}" type="presParOf" srcId="{1247DFA1-D1A8-4ADE-92D0-C883B6EC1320}" destId="{E9340AE9-1FED-4AB6-AFE1-69FB6521C9CF}" srcOrd="0" destOrd="0" presId="urn:microsoft.com/office/officeart/2005/8/layout/hierarchy2"/>
    <dgm:cxn modelId="{455D6F1E-921A-4EE2-B1B3-9D103FBC0CEF}" type="presParOf" srcId="{1247DFA1-D1A8-4ADE-92D0-C883B6EC1320}" destId="{939F6317-120D-48C1-87C3-67550B2188A9}" srcOrd="1" destOrd="0" presId="urn:microsoft.com/office/officeart/2005/8/layout/hierarchy2"/>
    <dgm:cxn modelId="{026DE9A4-8E29-4A67-A855-93EABCA2F190}" type="presParOf" srcId="{939F6317-120D-48C1-87C3-67550B2188A9}" destId="{1AF39426-0D0E-4E73-A777-4BF5D28C9CB0}" srcOrd="0" destOrd="0" presId="urn:microsoft.com/office/officeart/2005/8/layout/hierarchy2"/>
    <dgm:cxn modelId="{232E36EE-3EF8-4F07-B7AB-8758DA5D9FB6}" type="presParOf" srcId="{1AF39426-0D0E-4E73-A777-4BF5D28C9CB0}" destId="{41DCB330-0110-46ED-9976-55380ECB9DC9}" srcOrd="0" destOrd="0" presId="urn:microsoft.com/office/officeart/2005/8/layout/hierarchy2"/>
    <dgm:cxn modelId="{3A39F5EF-769F-465C-B5EF-9C5F64F58CA9}" type="presParOf" srcId="{939F6317-120D-48C1-87C3-67550B2188A9}" destId="{4EA72842-4810-41B9-A228-6D7075A18217}" srcOrd="1" destOrd="0" presId="urn:microsoft.com/office/officeart/2005/8/layout/hierarchy2"/>
    <dgm:cxn modelId="{4A24DB08-6671-436C-865F-FAA4B5A5B1D2}" type="presParOf" srcId="{4EA72842-4810-41B9-A228-6D7075A18217}" destId="{A9359626-3F07-4F59-8ADC-DE0ACD058463}" srcOrd="0" destOrd="0" presId="urn:microsoft.com/office/officeart/2005/8/layout/hierarchy2"/>
    <dgm:cxn modelId="{4D637FF8-13C6-4AB3-9DC9-8404511643E2}" type="presParOf" srcId="{4EA72842-4810-41B9-A228-6D7075A18217}" destId="{5BA9BC08-2B30-467E-9F9A-F8EA1BB882DE}" srcOrd="1" destOrd="0" presId="urn:microsoft.com/office/officeart/2005/8/layout/hierarchy2"/>
    <dgm:cxn modelId="{DF4AAC3C-83A1-48F6-A154-2535CE2DA38B}" type="presParOf" srcId="{5BA9BC08-2B30-467E-9F9A-F8EA1BB882DE}" destId="{27D05429-7D73-45F4-BB52-F184EA300EE8}" srcOrd="0" destOrd="0" presId="urn:microsoft.com/office/officeart/2005/8/layout/hierarchy2"/>
    <dgm:cxn modelId="{394DCB26-7A39-451A-9AEC-6192D805FA2B}" type="presParOf" srcId="{27D05429-7D73-45F4-BB52-F184EA300EE8}" destId="{02DF4725-4272-4C4D-A10D-E54CD6E5FECF}" srcOrd="0" destOrd="0" presId="urn:microsoft.com/office/officeart/2005/8/layout/hierarchy2"/>
    <dgm:cxn modelId="{CDA25BF0-4EF7-48C5-BA40-ABE364928F2E}" type="presParOf" srcId="{5BA9BC08-2B30-467E-9F9A-F8EA1BB882DE}" destId="{A4A096D8-86F9-4A3D-AB89-49E1BF38B5EB}" srcOrd="1" destOrd="0" presId="urn:microsoft.com/office/officeart/2005/8/layout/hierarchy2"/>
    <dgm:cxn modelId="{44EAF02C-59E3-42EA-9740-5F2999FBAD7C}" type="presParOf" srcId="{A4A096D8-86F9-4A3D-AB89-49E1BF38B5EB}" destId="{9013305E-C51C-4DB9-B2AA-DFF3147BDF28}" srcOrd="0" destOrd="0" presId="urn:microsoft.com/office/officeart/2005/8/layout/hierarchy2"/>
    <dgm:cxn modelId="{5DEA6F6B-5912-4CDA-9E25-7ABF4544B96E}" type="presParOf" srcId="{A4A096D8-86F9-4A3D-AB89-49E1BF38B5EB}" destId="{F1699C27-9A18-469F-9565-5FED36ED8159}" srcOrd="1" destOrd="0" presId="urn:microsoft.com/office/officeart/2005/8/layout/hierarchy2"/>
    <dgm:cxn modelId="{54CFF75A-77B1-4677-9AE7-61606EBCD9C5}" type="presParOf" srcId="{5BA9BC08-2B30-467E-9F9A-F8EA1BB882DE}" destId="{5AE5FE15-4260-4CF2-B33F-824BFC664907}" srcOrd="2" destOrd="0" presId="urn:microsoft.com/office/officeart/2005/8/layout/hierarchy2"/>
    <dgm:cxn modelId="{EE88F611-88AA-497E-9AF3-ED7B6A45F52B}" type="presParOf" srcId="{5AE5FE15-4260-4CF2-B33F-824BFC664907}" destId="{E2CAE5EF-7247-477E-B9FF-407C9CA6432C}" srcOrd="0" destOrd="0" presId="urn:microsoft.com/office/officeart/2005/8/layout/hierarchy2"/>
    <dgm:cxn modelId="{FDDC3F04-A5E0-4E3E-A907-182AA3BB4807}" type="presParOf" srcId="{5BA9BC08-2B30-467E-9F9A-F8EA1BB882DE}" destId="{44C8D2C0-4337-4F77-B79A-2448AFCAC2D4}" srcOrd="3" destOrd="0" presId="urn:microsoft.com/office/officeart/2005/8/layout/hierarchy2"/>
    <dgm:cxn modelId="{39E4882B-F38F-4631-84D0-6984238A0F2E}" type="presParOf" srcId="{44C8D2C0-4337-4F77-B79A-2448AFCAC2D4}" destId="{1BEFCC5B-5A05-41F4-9EDE-18B4F55355EF}" srcOrd="0" destOrd="0" presId="urn:microsoft.com/office/officeart/2005/8/layout/hierarchy2"/>
    <dgm:cxn modelId="{36365CAB-6429-476B-A1F8-1209ACA46C97}" type="presParOf" srcId="{44C8D2C0-4337-4F77-B79A-2448AFCAC2D4}" destId="{94F89A31-0A3F-478D-9046-B831B534EEC6}" srcOrd="1" destOrd="0" presId="urn:microsoft.com/office/officeart/2005/8/layout/hierarchy2"/>
    <dgm:cxn modelId="{892D0346-4118-4613-B807-7B586969502B}" type="presParOf" srcId="{939F6317-120D-48C1-87C3-67550B2188A9}" destId="{AEDA3222-C155-4614-A5FA-45653FB3B7DB}" srcOrd="2" destOrd="0" presId="urn:microsoft.com/office/officeart/2005/8/layout/hierarchy2"/>
    <dgm:cxn modelId="{14260CE1-1D95-4E70-8833-D3E0F5DF4719}" type="presParOf" srcId="{AEDA3222-C155-4614-A5FA-45653FB3B7DB}" destId="{4CD6367E-C06D-4615-B3EA-A167B25A84E9}" srcOrd="0" destOrd="0" presId="urn:microsoft.com/office/officeart/2005/8/layout/hierarchy2"/>
    <dgm:cxn modelId="{06A79757-5325-4E3D-A4C7-46987971D1B2}" type="presParOf" srcId="{939F6317-120D-48C1-87C3-67550B2188A9}" destId="{5EDDC20C-747C-457B-B99B-006E914D460A}" srcOrd="3" destOrd="0" presId="urn:microsoft.com/office/officeart/2005/8/layout/hierarchy2"/>
    <dgm:cxn modelId="{11E6E116-410F-4EC1-AC22-2597151F6EF2}" type="presParOf" srcId="{5EDDC20C-747C-457B-B99B-006E914D460A}" destId="{85B9EE90-36F8-4994-BF5D-218146942DF6}" srcOrd="0" destOrd="0" presId="urn:microsoft.com/office/officeart/2005/8/layout/hierarchy2"/>
    <dgm:cxn modelId="{427FF7D6-5F8F-42DF-8842-400EB6A5BD29}" type="presParOf" srcId="{5EDDC20C-747C-457B-B99B-006E914D460A}" destId="{F3477C8A-475A-40F7-B4CA-1A04DA1B229D}" srcOrd="1" destOrd="0" presId="urn:microsoft.com/office/officeart/2005/8/layout/hierarchy2"/>
    <dgm:cxn modelId="{3ED88B50-BA5E-48F2-A71C-2200DF78B5E0}" type="presParOf" srcId="{F3477C8A-475A-40F7-B4CA-1A04DA1B229D}" destId="{70771068-6323-419C-838D-C2B3AF987683}" srcOrd="0" destOrd="0" presId="urn:microsoft.com/office/officeart/2005/8/layout/hierarchy2"/>
    <dgm:cxn modelId="{6383E364-42E5-450C-BCC5-C7EA4791B4F5}" type="presParOf" srcId="{70771068-6323-419C-838D-C2B3AF987683}" destId="{A62F39EF-719F-46BF-9AB7-A5A084552C4E}" srcOrd="0" destOrd="0" presId="urn:microsoft.com/office/officeart/2005/8/layout/hierarchy2"/>
    <dgm:cxn modelId="{F1989ADE-F0A5-4509-A5AC-EEFA6D0B9E8A}" type="presParOf" srcId="{F3477C8A-475A-40F7-B4CA-1A04DA1B229D}" destId="{18AD7990-385A-4698-B315-C610470B0592}" srcOrd="1" destOrd="0" presId="urn:microsoft.com/office/officeart/2005/8/layout/hierarchy2"/>
    <dgm:cxn modelId="{D9BC8C69-94DD-4423-9AB7-14BACDE378EC}" type="presParOf" srcId="{18AD7990-385A-4698-B315-C610470B0592}" destId="{76531E78-0F2A-4A4A-9162-E365E51C6D79}" srcOrd="0" destOrd="0" presId="urn:microsoft.com/office/officeart/2005/8/layout/hierarchy2"/>
    <dgm:cxn modelId="{8137438D-48FB-47C0-94C1-772FC4475249}" type="presParOf" srcId="{18AD7990-385A-4698-B315-C610470B0592}" destId="{FEA5EBEF-DFA0-427F-9BF9-57C7E8901667}"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40AE9-1FED-4AB6-AFE1-69FB6521C9CF}">
      <dsp:nvSpPr>
        <dsp:cNvPr id="0" name=""/>
        <dsp:cNvSpPr/>
      </dsp:nvSpPr>
      <dsp:spPr>
        <a:xfrm>
          <a:off x="5662" y="2304163"/>
          <a:ext cx="1879368" cy="984963"/>
        </a:xfrm>
        <a:prstGeom prst="roundRect">
          <a:avLst>
            <a:gd name="adj" fmla="val 10000"/>
          </a:avLst>
        </a:prstGeom>
        <a:solidFill>
          <a:schemeClr val="tx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bg1"/>
              </a:solidFill>
              <a:latin typeface="Arial" panose="020B0604020202020204" pitchFamily="34" charset="0"/>
              <a:cs typeface="Arial" panose="020B0604020202020204" pitchFamily="34" charset="0"/>
            </a:rPr>
            <a:t>Обращение потребителя </a:t>
          </a:r>
          <a:endParaRPr lang="ru-RU" sz="1800" b="1" kern="1200" dirty="0">
            <a:solidFill>
              <a:schemeClr val="bg1"/>
            </a:solidFill>
            <a:latin typeface="Arial" panose="020B0604020202020204" pitchFamily="34" charset="0"/>
            <a:cs typeface="Arial" panose="020B0604020202020204" pitchFamily="34" charset="0"/>
          </a:endParaRPr>
        </a:p>
      </dsp:txBody>
      <dsp:txXfrm>
        <a:off x="34511" y="2333012"/>
        <a:ext cx="1821670" cy="927265"/>
      </dsp:txXfrm>
    </dsp:sp>
    <dsp:sp modelId="{1AF39426-0D0E-4E73-A777-4BF5D28C9CB0}">
      <dsp:nvSpPr>
        <dsp:cNvPr id="0" name=""/>
        <dsp:cNvSpPr/>
      </dsp:nvSpPr>
      <dsp:spPr>
        <a:xfrm rot="18272985">
          <a:off x="1584306" y="2208674"/>
          <a:ext cx="1389420" cy="31565"/>
        </a:xfrm>
        <a:custGeom>
          <a:avLst/>
          <a:gdLst/>
          <a:ahLst/>
          <a:cxnLst/>
          <a:rect l="0" t="0" r="0" b="0"/>
          <a:pathLst>
            <a:path>
              <a:moveTo>
                <a:pt x="0" y="15782"/>
              </a:moveTo>
              <a:lnTo>
                <a:pt x="1389420" y="15782"/>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244281" y="2189722"/>
        <a:ext cx="69471" cy="69471"/>
      </dsp:txXfrm>
    </dsp:sp>
    <dsp:sp modelId="{A9359626-3F07-4F59-8ADC-DE0ACD058463}">
      <dsp:nvSpPr>
        <dsp:cNvPr id="0" name=""/>
        <dsp:cNvSpPr/>
      </dsp:nvSpPr>
      <dsp:spPr>
        <a:xfrm>
          <a:off x="2673002" y="1159789"/>
          <a:ext cx="2273767" cy="984963"/>
        </a:xfrm>
        <a:prstGeom prst="roundRect">
          <a:avLst>
            <a:gd name="adj" fmla="val 10000"/>
          </a:avLst>
        </a:prstGeom>
        <a:solidFill>
          <a:schemeClr val="tx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bg1"/>
              </a:solidFill>
              <a:latin typeface="Arial" panose="020B0604020202020204" pitchFamily="34" charset="0"/>
              <a:cs typeface="Arial" panose="020B0604020202020204" pitchFamily="34" charset="0"/>
            </a:rPr>
            <a:t>Подтверждение личности</a:t>
          </a:r>
          <a:endParaRPr lang="ru-RU" sz="1800" b="1" kern="1200" dirty="0">
            <a:solidFill>
              <a:schemeClr val="bg1"/>
            </a:solidFill>
            <a:latin typeface="Arial" panose="020B0604020202020204" pitchFamily="34" charset="0"/>
            <a:cs typeface="Arial" panose="020B0604020202020204" pitchFamily="34" charset="0"/>
          </a:endParaRPr>
        </a:p>
      </dsp:txBody>
      <dsp:txXfrm>
        <a:off x="2701851" y="1188638"/>
        <a:ext cx="2216069" cy="927265"/>
      </dsp:txXfrm>
    </dsp:sp>
    <dsp:sp modelId="{27D05429-7D73-45F4-BB52-F184EA300EE8}">
      <dsp:nvSpPr>
        <dsp:cNvPr id="0" name=""/>
        <dsp:cNvSpPr/>
      </dsp:nvSpPr>
      <dsp:spPr>
        <a:xfrm rot="19457599">
          <a:off x="4855560" y="1353310"/>
          <a:ext cx="970388" cy="31565"/>
        </a:xfrm>
        <a:custGeom>
          <a:avLst/>
          <a:gdLst/>
          <a:ahLst/>
          <a:cxnLst/>
          <a:rect l="0" t="0" r="0" b="0"/>
          <a:pathLst>
            <a:path>
              <a:moveTo>
                <a:pt x="0" y="15782"/>
              </a:moveTo>
              <a:lnTo>
                <a:pt x="970388" y="15782"/>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316495" y="1344834"/>
        <a:ext cx="48519" cy="48519"/>
      </dsp:txXfrm>
    </dsp:sp>
    <dsp:sp modelId="{9013305E-C51C-4DB9-B2AA-DFF3147BDF28}">
      <dsp:nvSpPr>
        <dsp:cNvPr id="0" name=""/>
        <dsp:cNvSpPr/>
      </dsp:nvSpPr>
      <dsp:spPr>
        <a:xfrm>
          <a:off x="5734740" y="593435"/>
          <a:ext cx="3116580" cy="984963"/>
        </a:xfrm>
        <a:prstGeom prst="roundRect">
          <a:avLst>
            <a:gd name="adj" fmla="val 10000"/>
          </a:avLst>
        </a:prstGeom>
        <a:solidFill>
          <a:schemeClr val="tx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bg1"/>
              </a:solidFill>
              <a:latin typeface="Arial" panose="020B0604020202020204" pitchFamily="34" charset="0"/>
              <a:cs typeface="Arial" panose="020B0604020202020204" pitchFamily="34" charset="0"/>
            </a:rPr>
            <a:t>Предъявление паспорта при личном обращении</a:t>
          </a:r>
          <a:endParaRPr lang="ru-RU" sz="1800" b="1" kern="1200" dirty="0">
            <a:solidFill>
              <a:schemeClr val="bg1"/>
            </a:solidFill>
            <a:latin typeface="Arial" panose="020B0604020202020204" pitchFamily="34" charset="0"/>
            <a:cs typeface="Arial" panose="020B0604020202020204" pitchFamily="34" charset="0"/>
          </a:endParaRPr>
        </a:p>
      </dsp:txBody>
      <dsp:txXfrm>
        <a:off x="5763589" y="622284"/>
        <a:ext cx="3058882" cy="927265"/>
      </dsp:txXfrm>
    </dsp:sp>
    <dsp:sp modelId="{5AE5FE15-4260-4CF2-B33F-824BFC664907}">
      <dsp:nvSpPr>
        <dsp:cNvPr id="0" name=""/>
        <dsp:cNvSpPr/>
      </dsp:nvSpPr>
      <dsp:spPr>
        <a:xfrm rot="2142401">
          <a:off x="4855560" y="1919664"/>
          <a:ext cx="970388" cy="31565"/>
        </a:xfrm>
        <a:custGeom>
          <a:avLst/>
          <a:gdLst/>
          <a:ahLst/>
          <a:cxnLst/>
          <a:rect l="0" t="0" r="0" b="0"/>
          <a:pathLst>
            <a:path>
              <a:moveTo>
                <a:pt x="0" y="15782"/>
              </a:moveTo>
              <a:lnTo>
                <a:pt x="970388" y="15782"/>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316495" y="1911187"/>
        <a:ext cx="48519" cy="48519"/>
      </dsp:txXfrm>
    </dsp:sp>
    <dsp:sp modelId="{1BEFCC5B-5A05-41F4-9EDE-18B4F55355EF}">
      <dsp:nvSpPr>
        <dsp:cNvPr id="0" name=""/>
        <dsp:cNvSpPr/>
      </dsp:nvSpPr>
      <dsp:spPr>
        <a:xfrm>
          <a:off x="5734740" y="1726142"/>
          <a:ext cx="3049800" cy="984963"/>
        </a:xfrm>
        <a:prstGeom prst="roundRect">
          <a:avLst>
            <a:gd name="adj" fmla="val 10000"/>
          </a:avLst>
        </a:prstGeom>
        <a:solidFill>
          <a:schemeClr val="tx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bg1"/>
              </a:solidFill>
              <a:latin typeface="Arial" panose="020B0604020202020204" pitchFamily="34" charset="0"/>
              <a:cs typeface="Arial" panose="020B0604020202020204" pitchFamily="34" charset="0"/>
            </a:rPr>
            <a:t>Подача</a:t>
          </a:r>
          <a:r>
            <a:rPr lang="ru-RU" sz="1600" b="1" kern="1200" dirty="0" smtClean="0">
              <a:solidFill>
                <a:schemeClr val="bg1"/>
              </a:solidFill>
              <a:latin typeface="Arial" panose="020B0604020202020204" pitchFamily="34" charset="0"/>
              <a:cs typeface="Arial" panose="020B0604020202020204" pitchFamily="34" charset="0"/>
            </a:rPr>
            <a:t> обращения через ЕСИА</a:t>
          </a:r>
          <a:endParaRPr lang="ru-RU" sz="1600" b="1" kern="1200" dirty="0">
            <a:solidFill>
              <a:schemeClr val="bg1"/>
            </a:solidFill>
            <a:latin typeface="Arial" panose="020B0604020202020204" pitchFamily="34" charset="0"/>
            <a:cs typeface="Arial" panose="020B0604020202020204" pitchFamily="34" charset="0"/>
          </a:endParaRPr>
        </a:p>
      </dsp:txBody>
      <dsp:txXfrm>
        <a:off x="5763589" y="1754991"/>
        <a:ext cx="2992102" cy="927265"/>
      </dsp:txXfrm>
    </dsp:sp>
    <dsp:sp modelId="{AEDA3222-C155-4614-A5FA-45653FB3B7DB}">
      <dsp:nvSpPr>
        <dsp:cNvPr id="0" name=""/>
        <dsp:cNvSpPr/>
      </dsp:nvSpPr>
      <dsp:spPr>
        <a:xfrm rot="3327015">
          <a:off x="1584306" y="3353049"/>
          <a:ext cx="1389420" cy="31565"/>
        </a:xfrm>
        <a:custGeom>
          <a:avLst/>
          <a:gdLst/>
          <a:ahLst/>
          <a:cxnLst/>
          <a:rect l="0" t="0" r="0" b="0"/>
          <a:pathLst>
            <a:path>
              <a:moveTo>
                <a:pt x="0" y="15782"/>
              </a:moveTo>
              <a:lnTo>
                <a:pt x="1389420" y="15782"/>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244281" y="3334096"/>
        <a:ext cx="69471" cy="69471"/>
      </dsp:txXfrm>
    </dsp:sp>
    <dsp:sp modelId="{85B9EE90-36F8-4994-BF5D-218146942DF6}">
      <dsp:nvSpPr>
        <dsp:cNvPr id="0" name=""/>
        <dsp:cNvSpPr/>
      </dsp:nvSpPr>
      <dsp:spPr>
        <a:xfrm>
          <a:off x="2673002" y="3448538"/>
          <a:ext cx="2318051" cy="984963"/>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bg1"/>
              </a:solidFill>
              <a:latin typeface="Arial" panose="020B0604020202020204" pitchFamily="34" charset="0"/>
              <a:cs typeface="Arial" panose="020B0604020202020204" pitchFamily="34" charset="0"/>
            </a:rPr>
            <a:t>Достоверность сведений</a:t>
          </a:r>
          <a:endParaRPr lang="ru-RU" sz="1800" b="1" kern="1200" dirty="0">
            <a:solidFill>
              <a:schemeClr val="bg1"/>
            </a:solidFill>
            <a:latin typeface="Arial" panose="020B0604020202020204" pitchFamily="34" charset="0"/>
            <a:cs typeface="Arial" panose="020B0604020202020204" pitchFamily="34" charset="0"/>
          </a:endParaRPr>
        </a:p>
      </dsp:txBody>
      <dsp:txXfrm>
        <a:off x="2701851" y="3477387"/>
        <a:ext cx="2260353" cy="927265"/>
      </dsp:txXfrm>
    </dsp:sp>
    <dsp:sp modelId="{70771068-6323-419C-838D-C2B3AF987683}">
      <dsp:nvSpPr>
        <dsp:cNvPr id="0" name=""/>
        <dsp:cNvSpPr/>
      </dsp:nvSpPr>
      <dsp:spPr>
        <a:xfrm>
          <a:off x="4991053" y="3925236"/>
          <a:ext cx="787970" cy="31565"/>
        </a:xfrm>
        <a:custGeom>
          <a:avLst/>
          <a:gdLst/>
          <a:ahLst/>
          <a:cxnLst/>
          <a:rect l="0" t="0" r="0" b="0"/>
          <a:pathLst>
            <a:path>
              <a:moveTo>
                <a:pt x="0" y="15782"/>
              </a:moveTo>
              <a:lnTo>
                <a:pt x="787970" y="15782"/>
              </a:lnTo>
            </a:path>
          </a:pathLst>
        </a:custGeom>
        <a:noFill/>
        <a:ln w="1905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365339" y="3921320"/>
        <a:ext cx="39398" cy="39398"/>
      </dsp:txXfrm>
    </dsp:sp>
    <dsp:sp modelId="{76531E78-0F2A-4A4A-9162-E365E51C6D79}">
      <dsp:nvSpPr>
        <dsp:cNvPr id="0" name=""/>
        <dsp:cNvSpPr/>
      </dsp:nvSpPr>
      <dsp:spPr>
        <a:xfrm>
          <a:off x="5779024" y="2858850"/>
          <a:ext cx="3052459" cy="2164338"/>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bg1"/>
              </a:solidFill>
              <a:latin typeface="Arial" panose="020B0604020202020204" pitchFamily="34" charset="0"/>
              <a:cs typeface="Arial" panose="020B0604020202020204" pitchFamily="34" charset="0"/>
            </a:rPr>
            <a:t>Обстоятельства, указанные в обращении, по возможности должны быть подтверждены </a:t>
          </a:r>
        </a:p>
        <a:p>
          <a:pPr lvl="0" algn="ctr" defTabSz="800100">
            <a:lnSpc>
              <a:spcPct val="90000"/>
            </a:lnSpc>
            <a:spcBef>
              <a:spcPct val="0"/>
            </a:spcBef>
            <a:spcAft>
              <a:spcPct val="35000"/>
            </a:spcAft>
          </a:pPr>
          <a:r>
            <a:rPr lang="ru-RU" sz="1800" b="1" kern="1200" dirty="0" smtClean="0">
              <a:solidFill>
                <a:schemeClr val="bg1"/>
              </a:solidFill>
              <a:latin typeface="Arial" panose="020B0604020202020204" pitchFamily="34" charset="0"/>
              <a:cs typeface="Arial" panose="020B0604020202020204" pitchFamily="34" charset="0"/>
            </a:rPr>
            <a:t>(копии документов, фотоматериалы, видеозаписи и т.д.)</a:t>
          </a:r>
          <a:endParaRPr lang="ru-RU" sz="1800" b="1" kern="1200" dirty="0">
            <a:solidFill>
              <a:schemeClr val="bg1"/>
            </a:solidFill>
            <a:latin typeface="Arial" panose="020B0604020202020204" pitchFamily="34" charset="0"/>
            <a:cs typeface="Arial" panose="020B0604020202020204" pitchFamily="34" charset="0"/>
          </a:endParaRPr>
        </a:p>
      </dsp:txBody>
      <dsp:txXfrm>
        <a:off x="5842415" y="2922241"/>
        <a:ext cx="2925677" cy="20375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9CF7009-49C1-447C-BAF5-66713D2434B8}" type="datetimeFigureOut">
              <a:rPr lang="ru-RU" smtClean="0"/>
              <a:t>21.02.2025</a:t>
            </a:fld>
            <a:endParaRPr lang="ru-RU"/>
          </a:p>
        </p:txBody>
      </p:sp>
      <p:sp>
        <p:nvSpPr>
          <p:cNvPr id="4" name="Нижний колонтитул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A595EA2-78CD-47E2-A53C-6B66AFC50D99}" type="slidenum">
              <a:rPr lang="ru-RU" smtClean="0"/>
              <a:t>‹#›</a:t>
            </a:fld>
            <a:endParaRPr lang="ru-RU"/>
          </a:p>
        </p:txBody>
      </p:sp>
    </p:spTree>
    <p:extLst>
      <p:ext uri="{BB962C8B-B14F-4D97-AF65-F5344CB8AC3E}">
        <p14:creationId xmlns:p14="http://schemas.microsoft.com/office/powerpoint/2010/main" val="712659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ru-RU"/>
          </a:p>
        </p:txBody>
      </p:sp>
      <p:sp>
        <p:nvSpPr>
          <p:cNvPr id="27651"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ru-RU"/>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27654"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u-RU"/>
          </a:p>
        </p:txBody>
      </p:sp>
      <p:sp>
        <p:nvSpPr>
          <p:cNvPr id="27655"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86033E-C67D-4BC5-8C4C-E0297691419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markirovka.ru/community/lekarstva-bady-i-antiseptiki/rasshirenie-perechnya-bad-vtoraya-volna-s-1-marta-2025-" TargetMode="External"/><Relationship Id="rId3" Type="http://schemas.openxmlformats.org/officeDocument/2006/relationships/hyperlink" Target="https://markirovka.ru/community/markirovka-kormov-dlya-zhivotnykh/markirovka-kormov-dlya-zhivotnykh-2" TargetMode="External"/><Relationship Id="rId7" Type="http://schemas.openxmlformats.org/officeDocument/2006/relationships/hyperlink" Target="https://markirovka.ru/community/lekarstva-bady-i-antiseptiki/rasshirenie-perechnya-antiseptikov-2-ya-volna"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markirovka.ru/community/markirovka-meditsinskogo-oborudovaniya/markirovka-meditsinskikh-izdeliy-" TargetMode="External"/><Relationship Id="rId5" Type="http://schemas.openxmlformats.org/officeDocument/2006/relationships/hyperlink" Target="https://markirovka.ru/community/shoes-and-clothes/rasshirenie-perechnya-tovarov-legkoy-promyshlennosti-mart-2025" TargetMode="External"/><Relationship Id="rId4" Type="http://schemas.openxmlformats.org/officeDocument/2006/relationships/hyperlink" Target="https://markirovka.ru/community/markirovka-konservirovannykh-produktov/markirovka-konservirovannykh-produktov" TargetMode="External"/><Relationship Id="rId9" Type="http://schemas.openxmlformats.org/officeDocument/2006/relationships/hyperlink" Target="https://&#1095;&#1077;&#1089;&#1090;&#1085;&#1099;&#1081;&#1079;&#1085;&#1072;&#1082;.&#1088;&#1092;/business/projects/cosmetic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zpp.rospotrebnadzor.ru/"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Настоящий доклад «Защита прав потребителей в Российской Федерации в 2024 году» содержит результаты федерального государственного контроля (надзора) в области защиты прав потребителей. </a:t>
            </a:r>
          </a:p>
          <a:p>
            <a:r>
              <a:rPr lang="ru-RU" sz="1200" kern="1200" dirty="0" smtClean="0">
                <a:solidFill>
                  <a:schemeClr val="tx1"/>
                </a:solidFill>
                <a:effectLst/>
                <a:latin typeface="Arial" panose="020B0604020202020204" pitchFamily="34" charset="0"/>
                <a:ea typeface="+mn-ea"/>
                <a:cs typeface="+mn-cs"/>
              </a:rPr>
              <a:t>На территории Свердловской области ведется планомерная работа, направленная на обеспечение защиты прав потребителей на региональном уровне. Потребитель является менее защищенной стороной в правоотношениях с субъектами экономической деятельности и нуждается в особой защите своих прав. </a:t>
            </a:r>
          </a:p>
          <a:p>
            <a:r>
              <a:rPr lang="ru-RU" sz="1200" kern="1200" dirty="0" smtClean="0">
                <a:solidFill>
                  <a:schemeClr val="tx1"/>
                </a:solidFill>
                <a:effectLst/>
                <a:latin typeface="Arial" panose="020B0604020202020204" pitchFamily="34" charset="0"/>
                <a:ea typeface="+mn-ea"/>
                <a:cs typeface="+mn-cs"/>
              </a:rPr>
              <a:t>Доклад  по защите прав потребителей в г. Каменск-Уральский и Каменском районе, </a:t>
            </a:r>
            <a:r>
              <a:rPr lang="ru-RU" sz="1200" kern="1200" dirty="0" err="1" smtClean="0">
                <a:solidFill>
                  <a:schemeClr val="tx1"/>
                </a:solidFill>
                <a:effectLst/>
                <a:latin typeface="Arial" panose="020B0604020202020204" pitchFamily="34" charset="0"/>
                <a:ea typeface="+mn-ea"/>
                <a:cs typeface="+mn-cs"/>
              </a:rPr>
              <a:t>Сухолжском</a:t>
            </a:r>
            <a:r>
              <a:rPr lang="ru-RU" sz="1200" kern="1200" dirty="0" smtClean="0">
                <a:solidFill>
                  <a:schemeClr val="tx1"/>
                </a:solidFill>
                <a:effectLst/>
                <a:latin typeface="Arial" panose="020B0604020202020204" pitchFamily="34" charset="0"/>
                <a:ea typeface="+mn-ea"/>
                <a:cs typeface="+mn-cs"/>
              </a:rPr>
              <a:t> и </a:t>
            </a:r>
            <a:r>
              <a:rPr lang="ru-RU" sz="1200" kern="1200" dirty="0" err="1" smtClean="0">
                <a:solidFill>
                  <a:schemeClr val="tx1"/>
                </a:solidFill>
                <a:effectLst/>
                <a:latin typeface="Arial" panose="020B0604020202020204" pitchFamily="34" charset="0"/>
                <a:ea typeface="+mn-ea"/>
                <a:cs typeface="+mn-cs"/>
              </a:rPr>
              <a:t>Богдановическом</a:t>
            </a:r>
            <a:r>
              <a:rPr lang="ru-RU" sz="1200" kern="1200" dirty="0" smtClean="0">
                <a:solidFill>
                  <a:schemeClr val="tx1"/>
                </a:solidFill>
                <a:effectLst/>
                <a:latin typeface="Arial" panose="020B0604020202020204" pitchFamily="34" charset="0"/>
                <a:ea typeface="+mn-ea"/>
                <a:cs typeface="+mn-cs"/>
              </a:rPr>
              <a:t> районах в 2024 году содержит обобщенную информацию о соблюдении прав потребителей в отдельных секторах потребительского рынка, поднимает актуальные вопросы, в том числе, в сфере нормативно-правового регулирования защиты прав потребителей.</a:t>
            </a:r>
          </a:p>
          <a:p>
            <a:r>
              <a:rPr lang="ru-RU" sz="1200" kern="1200" dirty="0" smtClean="0">
                <a:solidFill>
                  <a:schemeClr val="tx1"/>
                </a:solidFill>
                <a:effectLst/>
                <a:latin typeface="Arial" panose="020B0604020202020204" pitchFamily="34" charset="0"/>
                <a:ea typeface="+mn-ea"/>
                <a:cs typeface="+mn-cs"/>
              </a:rPr>
              <a:t>В Докладе подробно освещены результаты федерального государственного контроля (надзора) в области защиты прав потребителей, осуществление которого территориальными органами Роспотребнадзора в 2024 году, также как и в 2023 году, основывалось не только на нормах закона от 31 июля 2020 г. № 248-ФЗ «О государственном контроле (надзоре) и муниципальном контроле в Российской Федерации», но и было сопряжено с необходимостью учета особенностей осуществления государственного контроля (надзора), установленных постановлением Правительства Российской Федерации от 10 марта 2022 г. № 336 «Об особенностях организации и осуществления государственного контроля (надзора), муниципального контроля». </a:t>
            </a:r>
          </a:p>
          <a:p>
            <a:r>
              <a:rPr lang="ru-RU" sz="1200" kern="1200" dirty="0" smtClean="0">
                <a:solidFill>
                  <a:schemeClr val="tx1"/>
                </a:solidFill>
                <a:effectLst/>
                <a:latin typeface="Arial" panose="020B0604020202020204" pitchFamily="34" charset="0"/>
                <a:ea typeface="+mn-ea"/>
                <a:cs typeface="+mn-cs"/>
              </a:rPr>
              <a:t>Принимая во внимание сохраняющийся акцент на проведении профилактических мероприятий, в Докладе больше внимание уделено данному направлению работы.</a:t>
            </a:r>
          </a:p>
          <a:p>
            <a:r>
              <a:rPr lang="ru-RU" sz="1200" kern="1200" dirty="0" smtClean="0">
                <a:solidFill>
                  <a:schemeClr val="tx1"/>
                </a:solidFill>
                <a:effectLst/>
                <a:latin typeface="Arial" panose="020B0604020202020204" pitchFamily="34" charset="0"/>
                <a:ea typeface="+mn-ea"/>
                <a:cs typeface="+mn-cs"/>
              </a:rPr>
              <a:t>В 2024 году предмет федерального государственного контроля (надзора) в области защиты прав потребителей был дополнен новыми содержательными положениями, включающими в себя выполнение продавцами и владельцами </a:t>
            </a:r>
            <a:r>
              <a:rPr lang="ru-RU" sz="1200" kern="1200" dirty="0" err="1" smtClean="0">
                <a:solidFill>
                  <a:schemeClr val="tx1"/>
                </a:solidFill>
                <a:effectLst/>
                <a:latin typeface="Arial" panose="020B0604020202020204" pitchFamily="34" charset="0"/>
                <a:ea typeface="+mn-ea"/>
                <a:cs typeface="+mn-cs"/>
              </a:rPr>
              <a:t>агрегаторов</a:t>
            </a:r>
            <a:r>
              <a:rPr lang="ru-RU" sz="1200" kern="1200" dirty="0" smtClean="0">
                <a:solidFill>
                  <a:schemeClr val="tx1"/>
                </a:solidFill>
                <a:effectLst/>
                <a:latin typeface="Arial" panose="020B0604020202020204" pitchFamily="34" charset="0"/>
                <a:ea typeface="+mn-ea"/>
                <a:cs typeface="+mn-cs"/>
              </a:rPr>
              <a:t> обязательных требований к маркировке товаров средствами идентификации, к передаче информации в государственную информационную систему мониторинга за оборотом товаров, подлежащих обязательной маркировке средствами идентификации, и иных требований, связанных с оборотом товаров, информация о которых подлежит внесению в указанную государственную информационную систему в соответствии с Федеральным законом от 28 декабря 2009 г. № 381-ФЗ «Об основах государственного регулирования торговой деятельности в Российской Федерации». В Докладе содержится информация, посвященная маркировке товаров средствами идентификации. </a:t>
            </a:r>
          </a:p>
          <a:p>
            <a:r>
              <a:rPr lang="ru-RU" sz="1200" kern="1200" dirty="0" smtClean="0">
                <a:solidFill>
                  <a:schemeClr val="tx1"/>
                </a:solidFill>
                <a:effectLst/>
                <a:latin typeface="Arial" panose="020B0604020202020204" pitchFamily="34" charset="0"/>
                <a:ea typeface="+mn-ea"/>
                <a:cs typeface="+mn-cs"/>
              </a:rPr>
              <a:t>Также в Докладе отражена информация о правоприменительной практике в области защиты прав потребителей в различных сегментах потребительского рынка.</a:t>
            </a:r>
          </a:p>
          <a:p>
            <a:r>
              <a:rPr lang="ru-RU" sz="1200" kern="1200" dirty="0" smtClean="0">
                <a:solidFill>
                  <a:schemeClr val="tx1"/>
                </a:solidFill>
                <a:effectLst/>
                <a:latin typeface="Arial" panose="020B0604020202020204" pitchFamily="34" charset="0"/>
                <a:ea typeface="+mn-ea"/>
                <a:cs typeface="+mn-cs"/>
              </a:rPr>
              <a:t> </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1</a:t>
            </a:fld>
            <a:endParaRPr lang="ru-RU"/>
          </a:p>
        </p:txBody>
      </p:sp>
    </p:spTree>
    <p:extLst>
      <p:ext uri="{BB962C8B-B14F-4D97-AF65-F5344CB8AC3E}">
        <p14:creationId xmlns:p14="http://schemas.microsoft.com/office/powerpoint/2010/main" val="213974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12</a:t>
            </a:fld>
            <a:endParaRPr lang="ru-RU"/>
          </a:p>
        </p:txBody>
      </p:sp>
    </p:spTree>
    <p:extLst>
      <p:ext uri="{BB962C8B-B14F-4D97-AF65-F5344CB8AC3E}">
        <p14:creationId xmlns:p14="http://schemas.microsoft.com/office/powerpoint/2010/main" val="34122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Проведено  22 мероприятия при взаимодействии с хозяйствующими субъектами из них 21 мероприятий в сфере розничной торговли; 1 мероприятие в сфере услуг.</a:t>
            </a:r>
          </a:p>
          <a:p>
            <a:pPr lvl="0"/>
            <a:r>
              <a:rPr lang="ru-RU" sz="1200" kern="1200" dirty="0" smtClean="0">
                <a:solidFill>
                  <a:schemeClr val="tx1"/>
                </a:solidFill>
                <a:effectLst/>
                <a:latin typeface="Arial" panose="020B0604020202020204" pitchFamily="34" charset="0"/>
                <a:ea typeface="+mn-ea"/>
                <a:cs typeface="+mn-cs"/>
              </a:rPr>
              <a:t>Контрольная закупка 1</a:t>
            </a:r>
          </a:p>
          <a:p>
            <a:pPr lvl="0"/>
            <a:r>
              <a:rPr lang="ru-RU" sz="1200" kern="1200" dirty="0" smtClean="0">
                <a:solidFill>
                  <a:schemeClr val="tx1"/>
                </a:solidFill>
                <a:effectLst/>
                <a:latin typeface="Arial" panose="020B0604020202020204" pitchFamily="34" charset="0"/>
                <a:ea typeface="+mn-ea"/>
                <a:cs typeface="+mn-cs"/>
              </a:rPr>
              <a:t>Мониторинговая закупка 2</a:t>
            </a:r>
          </a:p>
          <a:p>
            <a:pPr lvl="0"/>
            <a:r>
              <a:rPr lang="ru-RU" sz="1200" kern="1200" dirty="0" smtClean="0">
                <a:solidFill>
                  <a:schemeClr val="tx1"/>
                </a:solidFill>
                <a:effectLst/>
                <a:latin typeface="Arial" panose="020B0604020202020204" pitchFamily="34" charset="0"/>
                <a:ea typeface="+mn-ea"/>
                <a:cs typeface="+mn-cs"/>
              </a:rPr>
              <a:t>Инспекционный визит 16</a:t>
            </a:r>
          </a:p>
          <a:p>
            <a:pPr lvl="0"/>
            <a:r>
              <a:rPr lang="ru-RU" sz="1200" kern="1200" dirty="0" smtClean="0">
                <a:solidFill>
                  <a:schemeClr val="tx1"/>
                </a:solidFill>
                <a:effectLst/>
                <a:latin typeface="Arial" panose="020B0604020202020204" pitchFamily="34" charset="0"/>
                <a:ea typeface="+mn-ea"/>
                <a:cs typeface="+mn-cs"/>
              </a:rPr>
              <a:t>Документарная проверка 3</a:t>
            </a:r>
          </a:p>
          <a:p>
            <a:r>
              <a:rPr lang="ru-RU" sz="1200" kern="1200" dirty="0" smtClean="0">
                <a:solidFill>
                  <a:schemeClr val="tx1"/>
                </a:solidFill>
                <a:effectLst/>
                <a:latin typeface="Arial" panose="020B0604020202020204" pitchFamily="34" charset="0"/>
                <a:ea typeface="+mn-ea"/>
                <a:cs typeface="+mn-cs"/>
              </a:rPr>
              <a:t>Основными поводами для проведения мероприятий послужило срабатывание индикатора риска нарушения обязательных требований. </a:t>
            </a:r>
          </a:p>
          <a:p>
            <a:r>
              <a:rPr lang="ru-RU" sz="1200" kern="1200" dirty="0" smtClean="0">
                <a:solidFill>
                  <a:schemeClr val="tx1"/>
                </a:solidFill>
                <a:effectLst/>
                <a:latin typeface="Arial" panose="020B0604020202020204" pitchFamily="34" charset="0"/>
                <a:ea typeface="+mn-ea"/>
                <a:cs typeface="+mn-cs"/>
              </a:rPr>
              <a:t>Индикаторы риска нарушения обязательных требований - это соответствие или отклонение от параметров объекта контроля, которые сами по себе не являются нарушениями обязательных требований, но с высокой степенью вероятности свидетельствуют о наличии таких нарушений и риска причинения вреда (ущерба) охраняемым законом ценностям (ч. 9 ст. 23 Федерального закона № 248-ФЗ).</a:t>
            </a:r>
          </a:p>
          <a:p>
            <a:r>
              <a:rPr lang="ru-RU" sz="1200" kern="1200" dirty="0" smtClean="0">
                <a:solidFill>
                  <a:schemeClr val="tx1"/>
                </a:solidFill>
                <a:effectLst/>
                <a:latin typeface="Arial" panose="020B0604020202020204" pitchFamily="34" charset="0"/>
                <a:ea typeface="+mn-ea"/>
                <a:cs typeface="+mn-cs"/>
              </a:rPr>
              <a:t>Оператором национальной системы маркировки товаров «Честный знак» была предоставлена информация о срабатывании в автоматическом режиме индикатора риска нарушения обязательных требований у субъектов занимающихся продажей товаров маркированных в системе «Честный знак». К таким рискам относятся в частности: наличие значительного количества товара, маркированного как остатки, значительное снижение продаж товара, «повторные продажи» товара и другие.</a:t>
            </a:r>
          </a:p>
          <a:p>
            <a:r>
              <a:rPr lang="ru-RU" sz="1200" kern="1200" dirty="0" smtClean="0">
                <a:solidFill>
                  <a:schemeClr val="tx1"/>
                </a:solidFill>
                <a:effectLst/>
                <a:latin typeface="Arial" panose="020B0604020202020204" pitchFamily="34" charset="0"/>
                <a:ea typeface="+mn-ea"/>
                <a:cs typeface="+mn-cs"/>
              </a:rPr>
              <a:t>В ходе проведения контрольных (надзорных) мероприятий на объектах осуществления деятельности (магазины розничной торговли одежды, обуви, духов и туалетной воды, шин и покрышек) выявлены нарушения обязательных требований – продажа продукции без маркировки, а также нарушения иных требований, предусмотренных законодательством о защите прав потребителей (непредставление информации о  хозяйствующем субъекте в точке продажи, отсутствие ценников на продукцию и другие).</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13</a:t>
            </a:fld>
            <a:endParaRPr lang="ru-RU"/>
          </a:p>
        </p:txBody>
      </p:sp>
    </p:spTree>
    <p:extLst>
      <p:ext uri="{BB962C8B-B14F-4D97-AF65-F5344CB8AC3E}">
        <p14:creationId xmlns:p14="http://schemas.microsoft.com/office/powerpoint/2010/main" val="891133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Проведено </a:t>
            </a:r>
            <a:r>
              <a:rPr lang="ru-RU" sz="1200" b="1" kern="1200" dirty="0" smtClean="0">
                <a:solidFill>
                  <a:schemeClr val="tx1"/>
                </a:solidFill>
                <a:effectLst/>
                <a:latin typeface="Arial" panose="020B0604020202020204" pitchFamily="34" charset="0"/>
                <a:ea typeface="+mn-ea"/>
                <a:cs typeface="+mn-cs"/>
              </a:rPr>
              <a:t>63</a:t>
            </a:r>
            <a:r>
              <a:rPr lang="ru-RU" sz="1200" kern="1200" dirty="0" smtClean="0">
                <a:solidFill>
                  <a:schemeClr val="tx1"/>
                </a:solidFill>
                <a:effectLst/>
                <a:latin typeface="Arial" panose="020B0604020202020204" pitchFamily="34" charset="0"/>
                <a:ea typeface="+mn-ea"/>
                <a:cs typeface="+mn-cs"/>
              </a:rPr>
              <a:t> мероприятий, направленных на </a:t>
            </a:r>
            <a:r>
              <a:rPr lang="ru-RU" sz="1200" b="1" u="sng" kern="1200" dirty="0" smtClean="0">
                <a:solidFill>
                  <a:schemeClr val="tx1"/>
                </a:solidFill>
                <a:effectLst/>
                <a:latin typeface="Arial" panose="020B0604020202020204" pitchFamily="34" charset="0"/>
                <a:ea typeface="+mn-ea"/>
                <a:cs typeface="+mn-cs"/>
              </a:rPr>
              <a:t>информирование</a:t>
            </a:r>
            <a:r>
              <a:rPr lang="ru-RU" sz="1200" kern="1200" dirty="0" smtClean="0">
                <a:solidFill>
                  <a:schemeClr val="tx1"/>
                </a:solidFill>
                <a:effectLst/>
                <a:latin typeface="Arial" panose="020B0604020202020204" pitchFamily="34" charset="0"/>
                <a:ea typeface="+mn-ea"/>
                <a:cs typeface="+mn-cs"/>
              </a:rPr>
              <a:t>. </a:t>
            </a:r>
          </a:p>
          <a:p>
            <a:r>
              <a:rPr lang="ru-RU" sz="1200" kern="1200" dirty="0" smtClean="0">
                <a:solidFill>
                  <a:schemeClr val="tx1"/>
                </a:solidFill>
                <a:effectLst/>
                <a:latin typeface="Arial" panose="020B0604020202020204" pitchFamily="34" charset="0"/>
                <a:ea typeface="+mn-ea"/>
                <a:cs typeface="+mn-cs"/>
              </a:rPr>
              <a:t>К информированию относятся</a:t>
            </a:r>
          </a:p>
          <a:p>
            <a:r>
              <a:rPr lang="ru-RU" sz="1200" kern="1200" dirty="0" smtClean="0">
                <a:solidFill>
                  <a:schemeClr val="tx1"/>
                </a:solidFill>
                <a:effectLst/>
                <a:latin typeface="Arial" panose="020B0604020202020204" pitchFamily="34" charset="0"/>
                <a:ea typeface="+mn-ea"/>
                <a:cs typeface="+mn-cs"/>
              </a:rPr>
              <a:t>– выступления и публикации в СМИ и на официальных сайтах территориальных органов Роспотребнадзора, тематика которых содержала полезную информацию не только с целью просвещения потребителей, но и представителей бизнес-сообщества; </a:t>
            </a:r>
          </a:p>
          <a:p>
            <a:r>
              <a:rPr lang="ru-RU" sz="1200" kern="1200" dirty="0" smtClean="0">
                <a:solidFill>
                  <a:schemeClr val="tx1"/>
                </a:solidFill>
                <a:effectLst/>
                <a:latin typeface="Arial" panose="020B0604020202020204" pitchFamily="34" charset="0"/>
                <a:ea typeface="+mn-ea"/>
                <a:cs typeface="+mn-cs"/>
              </a:rPr>
              <a:t>– распространение печатных изданий, плакатов, буклетов; </a:t>
            </a:r>
          </a:p>
          <a:p>
            <a:r>
              <a:rPr lang="ru-RU" sz="1200" kern="1200" dirty="0" smtClean="0">
                <a:solidFill>
                  <a:schemeClr val="tx1"/>
                </a:solidFill>
                <a:effectLst/>
                <a:latin typeface="Arial" panose="020B0604020202020204" pitchFamily="34" charset="0"/>
                <a:ea typeface="+mn-ea"/>
                <a:cs typeface="+mn-cs"/>
              </a:rPr>
              <a:t>– обучающие семинары для хозяйствующих субъектов по следующим сферам их деятельности (туристские, гостиничные, медицинские, бытовые услуги и пр.); </a:t>
            </a:r>
          </a:p>
          <a:p>
            <a:r>
              <a:rPr lang="ru-RU" sz="1200" kern="1200" dirty="0" smtClean="0">
                <a:solidFill>
                  <a:schemeClr val="tx1"/>
                </a:solidFill>
                <a:effectLst/>
                <a:latin typeface="Arial" panose="020B0604020202020204" pitchFamily="34" charset="0"/>
                <a:ea typeface="+mn-ea"/>
                <a:cs typeface="+mn-cs"/>
              </a:rPr>
              <a:t>– выездные встречи с представителями хозяйствующих субъектов (на территориях торговых центров для работников торговли и общественного питания). </a:t>
            </a:r>
          </a:p>
          <a:p>
            <a:r>
              <a:rPr lang="ru-RU" sz="1200" kern="1200" dirty="0" smtClean="0">
                <a:solidFill>
                  <a:schemeClr val="tx1"/>
                </a:solidFill>
                <a:effectLst/>
                <a:latin typeface="Arial" panose="020B0604020202020204" pitchFamily="34" charset="0"/>
                <a:ea typeface="+mn-ea"/>
                <a:cs typeface="+mn-cs"/>
              </a:rPr>
              <a:t>  </a:t>
            </a:r>
          </a:p>
          <a:p>
            <a:r>
              <a:rPr lang="ru-RU" sz="1200" kern="1200" dirty="0" smtClean="0">
                <a:solidFill>
                  <a:schemeClr val="tx1"/>
                </a:solidFill>
                <a:effectLst/>
                <a:latin typeface="Arial" panose="020B0604020202020204" pitchFamily="34" charset="0"/>
                <a:ea typeface="+mn-ea"/>
                <a:cs typeface="+mn-cs"/>
              </a:rPr>
              <a:t>63</a:t>
            </a:r>
            <a:r>
              <a:rPr lang="ru-RU" sz="1200" b="1" kern="1200" dirty="0" smtClean="0">
                <a:solidFill>
                  <a:schemeClr val="tx1"/>
                </a:solidFill>
                <a:effectLst/>
                <a:latin typeface="Arial" panose="020B0604020202020204" pitchFamily="34" charset="0"/>
                <a:ea typeface="+mn-ea"/>
                <a:cs typeface="+mn-cs"/>
              </a:rPr>
              <a:t> </a:t>
            </a:r>
            <a:r>
              <a:rPr lang="ru-RU" sz="1200" b="1" u="sng" kern="1200" dirty="0" smtClean="0">
                <a:solidFill>
                  <a:schemeClr val="tx1"/>
                </a:solidFill>
                <a:effectLst/>
                <a:latin typeface="Arial" panose="020B0604020202020204" pitchFamily="34" charset="0"/>
                <a:ea typeface="+mn-ea"/>
                <a:cs typeface="+mn-cs"/>
              </a:rPr>
              <a:t>предостережения</a:t>
            </a:r>
            <a:r>
              <a:rPr lang="ru-RU" sz="1200" kern="1200" dirty="0" smtClean="0">
                <a:solidFill>
                  <a:schemeClr val="tx1"/>
                </a:solidFill>
                <a:effectLst/>
                <a:latin typeface="Arial" panose="020B0604020202020204" pitchFamily="34" charset="0"/>
                <a:ea typeface="+mn-ea"/>
                <a:cs typeface="+mn-cs"/>
              </a:rPr>
              <a:t>. Поводами для выдачи предостережений явились обращения граждан с жалобами на нарушение законодательства о защите прав потребителей, а также результаты контрольных (надзорных) мероприятий без взаимодействия.  Предостережение должно в обязательном порядке быть внесено в ЕРКНМ. Данная информационная система позволяет информировать хозяйствующего субъекта о вынесенном предостережении посредством единого портала государственных и муниципальных услуг, что особенно актуально, если хозяйствующий субъект по тем или иным причинам не получает корреспонденцию по почте.</a:t>
            </a:r>
          </a:p>
          <a:p>
            <a:r>
              <a:rPr lang="ru-RU" sz="1200" b="1" kern="1200" dirty="0" smtClean="0">
                <a:solidFill>
                  <a:schemeClr val="tx1"/>
                </a:solidFill>
                <a:effectLst/>
                <a:latin typeface="Arial" panose="020B0604020202020204" pitchFamily="34" charset="0"/>
                <a:ea typeface="+mn-ea"/>
                <a:cs typeface="+mn-cs"/>
              </a:rPr>
              <a:t>322 </a:t>
            </a:r>
            <a:r>
              <a:rPr lang="ru-RU" sz="1200" b="1" u="sng" kern="1200" dirty="0" smtClean="0">
                <a:solidFill>
                  <a:schemeClr val="tx1"/>
                </a:solidFill>
                <a:effectLst/>
                <a:latin typeface="Arial" panose="020B0604020202020204" pitchFamily="34" charset="0"/>
                <a:ea typeface="+mn-ea"/>
                <a:cs typeface="+mn-cs"/>
              </a:rPr>
              <a:t>консультации.</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Консультирование проводилось с использованием всего спектра возможностей как в устном, так и в письменном формате, в том числе в рамках проведения обучающих мероприятий, профилактических визитов, дней открытых дверей для предпринимателей, посредством личного обращения, по телефонной связи, электронной почте.</a:t>
            </a:r>
          </a:p>
          <a:p>
            <a:r>
              <a:rPr lang="ru-RU" sz="1200" b="1" kern="1200" dirty="0" smtClean="0">
                <a:solidFill>
                  <a:schemeClr val="tx1"/>
                </a:solidFill>
                <a:effectLst/>
                <a:latin typeface="Arial" panose="020B0604020202020204" pitchFamily="34" charset="0"/>
                <a:ea typeface="+mn-ea"/>
                <a:cs typeface="+mn-cs"/>
              </a:rPr>
              <a:t>15 </a:t>
            </a:r>
            <a:r>
              <a:rPr lang="ru-RU" sz="1200" b="1" u="sng" kern="1200" dirty="0" smtClean="0">
                <a:solidFill>
                  <a:schemeClr val="tx1"/>
                </a:solidFill>
                <a:effectLst/>
                <a:latin typeface="Arial" panose="020B0604020202020204" pitchFamily="34" charset="0"/>
                <a:ea typeface="+mn-ea"/>
                <a:cs typeface="+mn-cs"/>
              </a:rPr>
              <a:t>профилактических визитов</a:t>
            </a:r>
            <a:r>
              <a:rPr lang="ru-RU" sz="1200" u="sng" kern="1200" dirty="0" smtClean="0">
                <a:solidFill>
                  <a:schemeClr val="tx1"/>
                </a:solidFill>
                <a:effectLst/>
                <a:latin typeface="Arial" panose="020B0604020202020204" pitchFamily="34" charset="0"/>
                <a:ea typeface="+mn-ea"/>
                <a:cs typeface="+mn-cs"/>
              </a:rPr>
              <a:t>.</a:t>
            </a:r>
            <a:r>
              <a:rPr lang="ru-RU" sz="1200" kern="1200" dirty="0" smtClean="0">
                <a:solidFill>
                  <a:schemeClr val="tx1"/>
                </a:solidFill>
                <a:effectLst/>
                <a:latin typeface="Arial" panose="020B0604020202020204" pitchFamily="34" charset="0"/>
                <a:ea typeface="+mn-ea"/>
                <a:cs typeface="+mn-cs"/>
              </a:rPr>
              <a:t>  Это мероприятие проводится инспектором в форме профилактической беседы по месту осуществления деятельности контролируемого лица. В ходе проф. визита контролируемое лицо информируется об обязательных требованиях, предъявляемых к его деятельности либо к принадлежащим ему объектам контроля, их соответствии критериям риска, основаниях и о рекомендуемых способах снижения категории риска.  Законодательство допускает проведение профилактических визитов не только по инициативе надзорных органов, но и по инициативе самих хозяйствующих субъектов.</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14</a:t>
            </a:fld>
            <a:endParaRPr lang="ru-RU"/>
          </a:p>
        </p:txBody>
      </p:sp>
    </p:spTree>
    <p:extLst>
      <p:ext uri="{BB962C8B-B14F-4D97-AF65-F5344CB8AC3E}">
        <p14:creationId xmlns:p14="http://schemas.microsoft.com/office/powerpoint/2010/main" val="3842632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Приоритетами Роспотребнадзора являются следующие группы товаров:</a:t>
            </a:r>
          </a:p>
          <a:p>
            <a:pPr lvl="0"/>
            <a:r>
              <a:rPr lang="ru-RU" sz="1200" kern="1200" dirty="0" smtClean="0">
                <a:solidFill>
                  <a:schemeClr val="tx1"/>
                </a:solidFill>
                <a:effectLst/>
                <a:latin typeface="Arial" panose="020B0604020202020204" pitchFamily="34" charset="0"/>
                <a:ea typeface="+mn-ea"/>
                <a:cs typeface="+mn-cs"/>
              </a:rPr>
              <a:t>Товары детского ассортимента, в том числе игры и игрушки, периодические издания.</a:t>
            </a:r>
          </a:p>
          <a:p>
            <a:pPr lvl="0"/>
            <a:r>
              <a:rPr lang="ru-RU" sz="1200" kern="1200" dirty="0" smtClean="0">
                <a:solidFill>
                  <a:schemeClr val="tx1"/>
                </a:solidFill>
                <a:effectLst/>
                <a:latin typeface="Arial" panose="020B0604020202020204" pitchFamily="34" charset="0"/>
                <a:ea typeface="+mn-ea"/>
                <a:cs typeface="+mn-cs"/>
              </a:rPr>
              <a:t>Одежа, обувь для взрослых.</a:t>
            </a:r>
          </a:p>
          <a:p>
            <a:pPr lvl="0"/>
            <a:r>
              <a:rPr lang="ru-RU" sz="1200" kern="1200" dirty="0" smtClean="0">
                <a:solidFill>
                  <a:schemeClr val="tx1"/>
                </a:solidFill>
                <a:effectLst/>
                <a:latin typeface="Arial" panose="020B0604020202020204" pitchFamily="34" charset="0"/>
                <a:ea typeface="+mn-ea"/>
                <a:cs typeface="+mn-cs"/>
              </a:rPr>
              <a:t>Технически- сложные товары.</a:t>
            </a:r>
          </a:p>
          <a:p>
            <a:pPr lvl="0"/>
            <a:r>
              <a:rPr lang="ru-RU" sz="1200" kern="1200" dirty="0" smtClean="0">
                <a:solidFill>
                  <a:schemeClr val="tx1"/>
                </a:solidFill>
                <a:effectLst/>
                <a:latin typeface="Arial" panose="020B0604020202020204" pitchFamily="34" charset="0"/>
                <a:ea typeface="+mn-ea"/>
                <a:cs typeface="+mn-cs"/>
              </a:rPr>
              <a:t>Парфюмерно-косметические изделия.</a:t>
            </a:r>
          </a:p>
          <a:p>
            <a:pPr lvl="0"/>
            <a:r>
              <a:rPr lang="ru-RU" sz="1200" kern="1200" dirty="0" smtClean="0">
                <a:solidFill>
                  <a:schemeClr val="tx1"/>
                </a:solidFill>
                <a:effectLst/>
                <a:latin typeface="Arial" panose="020B0604020202020204" pitchFamily="34" charset="0"/>
                <a:ea typeface="+mn-ea"/>
                <a:cs typeface="+mn-cs"/>
              </a:rPr>
              <a:t>Товары бытовой химии.</a:t>
            </a:r>
          </a:p>
          <a:p>
            <a:pPr lvl="0"/>
            <a:r>
              <a:rPr lang="ru-RU" sz="1200" kern="1200" dirty="0" smtClean="0">
                <a:solidFill>
                  <a:schemeClr val="tx1"/>
                </a:solidFill>
                <a:effectLst/>
                <a:latin typeface="Arial" panose="020B0604020202020204" pitchFamily="34" charset="0"/>
                <a:ea typeface="+mn-ea"/>
                <a:cs typeface="+mn-cs"/>
              </a:rPr>
              <a:t>Мебель.</a:t>
            </a:r>
          </a:p>
          <a:p>
            <a:pPr lvl="0"/>
            <a:r>
              <a:rPr lang="ru-RU" sz="1200" kern="1200" dirty="0" smtClean="0">
                <a:solidFill>
                  <a:schemeClr val="tx1"/>
                </a:solidFill>
                <a:effectLst/>
                <a:latin typeface="Arial" panose="020B0604020202020204" pitchFamily="34" charset="0"/>
                <a:ea typeface="+mn-ea"/>
                <a:cs typeface="+mn-cs"/>
              </a:rPr>
              <a:t>Ламповая продукция.</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15</a:t>
            </a:fld>
            <a:endParaRPr lang="ru-RU"/>
          </a:p>
        </p:txBody>
      </p:sp>
    </p:spTree>
    <p:extLst>
      <p:ext uri="{BB962C8B-B14F-4D97-AF65-F5344CB8AC3E}">
        <p14:creationId xmlns:p14="http://schemas.microsoft.com/office/powerpoint/2010/main" val="2970756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Роспотребнадзор продолжает работу в системе маркировки «Честный знак».</a:t>
            </a:r>
          </a:p>
          <a:p>
            <a:r>
              <a:rPr lang="ru-RU" sz="1200" b="1" kern="1200" dirty="0" smtClean="0">
                <a:solidFill>
                  <a:schemeClr val="tx1"/>
                </a:solidFill>
                <a:effectLst/>
                <a:latin typeface="Arial" panose="020B0604020202020204" pitchFamily="34" charset="0"/>
                <a:ea typeface="+mn-ea"/>
                <a:cs typeface="+mn-cs"/>
              </a:rPr>
              <a:t>С 1 февраля 2025 г. </a:t>
            </a:r>
            <a:r>
              <a:rPr lang="ru-RU" sz="1200" kern="1200" dirty="0" smtClean="0">
                <a:solidFill>
                  <a:schemeClr val="tx1"/>
                </a:solidFill>
                <a:effectLst/>
                <a:latin typeface="Arial" panose="020B0604020202020204" pitchFamily="34" charset="0"/>
                <a:ea typeface="+mn-ea"/>
                <a:cs typeface="+mn-cs"/>
              </a:rPr>
              <a:t> обязательная маркировка коснется растительных масел во всех видах потребительской упаковки, процесс маркировки продукции в стеклянной и полимерной упаковках начался </a:t>
            </a:r>
            <a:r>
              <a:rPr lang="ru-RU" sz="1200" b="1" kern="1200" dirty="0" smtClean="0">
                <a:solidFill>
                  <a:schemeClr val="tx1"/>
                </a:solidFill>
                <a:effectLst/>
                <a:latin typeface="Arial" panose="020B0604020202020204" pitchFamily="34" charset="0"/>
                <a:ea typeface="+mn-ea"/>
                <a:cs typeface="+mn-cs"/>
              </a:rPr>
              <a:t>1 октября 2024 года</a:t>
            </a:r>
            <a:r>
              <a:rPr lang="ru-RU" sz="1200" kern="1200" dirty="0" smtClean="0">
                <a:solidFill>
                  <a:schemeClr val="tx1"/>
                </a:solidFill>
                <a:effectLst/>
                <a:latin typeface="Arial" panose="020B0604020202020204" pitchFamily="34" charset="0"/>
                <a:ea typeface="+mn-ea"/>
                <a:cs typeface="+mn-cs"/>
              </a:rPr>
              <a:t>.</a:t>
            </a:r>
            <a:br>
              <a:rPr lang="ru-RU" sz="1200" kern="1200" dirty="0" smtClean="0">
                <a:solidFill>
                  <a:schemeClr val="tx1"/>
                </a:solidFill>
                <a:effectLst/>
                <a:latin typeface="Arial" panose="020B0604020202020204" pitchFamily="34" charset="0"/>
                <a:ea typeface="+mn-ea"/>
                <a:cs typeface="+mn-cs"/>
              </a:rPr>
            </a:br>
            <a:r>
              <a:rPr lang="ru-RU" sz="1200" b="1" kern="1200" dirty="0" smtClean="0">
                <a:solidFill>
                  <a:schemeClr val="tx1"/>
                </a:solidFill>
                <a:effectLst/>
                <a:latin typeface="Arial" panose="020B0604020202020204" pitchFamily="34" charset="0"/>
                <a:ea typeface="+mn-ea"/>
                <a:cs typeface="+mn-cs"/>
              </a:rPr>
              <a:t>         С 1 марта 2025</a:t>
            </a:r>
            <a:r>
              <a:rPr lang="ru-RU" sz="1200" kern="1200" dirty="0" smtClean="0">
                <a:solidFill>
                  <a:schemeClr val="tx1"/>
                </a:solidFill>
                <a:effectLst/>
                <a:latin typeface="Arial" panose="020B0604020202020204" pitchFamily="34" charset="0"/>
                <a:ea typeface="+mn-ea"/>
                <a:cs typeface="+mn-cs"/>
              </a:rPr>
              <a:t> года обязательная маркировка будет расширена на:</a:t>
            </a:r>
          </a:p>
          <a:p>
            <a:pPr lvl="0"/>
            <a:r>
              <a:rPr lang="ru-RU" sz="1200" u="none" strike="noStrike" kern="1200" dirty="0" smtClean="0">
                <a:solidFill>
                  <a:schemeClr val="tx1"/>
                </a:solidFill>
                <a:effectLst/>
                <a:latin typeface="Arial" panose="020B0604020202020204" pitchFamily="34" charset="0"/>
                <a:ea typeface="+mn-ea"/>
                <a:cs typeface="+mn-cs"/>
                <a:hlinkClick r:id="rId3"/>
              </a:rPr>
              <a:t>Влажные корма для животных</a:t>
            </a:r>
            <a:r>
              <a:rPr lang="ru-RU" sz="1200" kern="1200" dirty="0" smtClean="0">
                <a:solidFill>
                  <a:schemeClr val="tx1"/>
                </a:solidFill>
                <a:effectLst/>
                <a:latin typeface="Arial" panose="020B0604020202020204" pitchFamily="34" charset="0"/>
                <a:ea typeface="+mn-ea"/>
                <a:cs typeface="+mn-cs"/>
              </a:rPr>
              <a:t>;</a:t>
            </a:r>
          </a:p>
          <a:p>
            <a:pPr lvl="0"/>
            <a:r>
              <a:rPr lang="ru-RU" sz="1200" u="none" strike="noStrike" kern="1200" dirty="0" smtClean="0">
                <a:solidFill>
                  <a:schemeClr val="tx1"/>
                </a:solidFill>
                <a:effectLst/>
                <a:latin typeface="Arial" panose="020B0604020202020204" pitchFamily="34" charset="0"/>
                <a:ea typeface="+mn-ea"/>
                <a:cs typeface="+mn-cs"/>
                <a:hlinkClick r:id="rId4"/>
              </a:rPr>
              <a:t>Консервы из мяса, грибов, овощей, ягод и фруктов</a:t>
            </a:r>
            <a:r>
              <a:rPr lang="ru-RU" sz="1200" kern="1200" dirty="0" smtClean="0">
                <a:solidFill>
                  <a:schemeClr val="tx1"/>
                </a:solidFill>
                <a:effectLst/>
                <a:latin typeface="Arial" panose="020B0604020202020204" pitchFamily="34" charset="0"/>
                <a:ea typeface="+mn-ea"/>
                <a:cs typeface="+mn-cs"/>
              </a:rPr>
              <a:t>;</a:t>
            </a:r>
          </a:p>
          <a:p>
            <a:pPr lvl="0"/>
            <a:r>
              <a:rPr lang="ru-RU" sz="1200" u="none" strike="noStrike" kern="1200" dirty="0" smtClean="0">
                <a:solidFill>
                  <a:schemeClr val="tx1"/>
                </a:solidFill>
                <a:effectLst/>
                <a:latin typeface="Arial" panose="020B0604020202020204" pitchFamily="34" charset="0"/>
                <a:ea typeface="+mn-ea"/>
                <a:cs typeface="+mn-cs"/>
                <a:hlinkClick r:id="rId5"/>
              </a:rPr>
              <a:t>Новые текстильные изделия</a:t>
            </a:r>
            <a:r>
              <a:rPr lang="ru-RU" sz="1200" kern="1200" dirty="0" smtClean="0">
                <a:solidFill>
                  <a:schemeClr val="tx1"/>
                </a:solidFill>
                <a:effectLst/>
                <a:latin typeface="Arial" panose="020B0604020202020204" pitchFamily="34" charset="0"/>
                <a:ea typeface="+mn-ea"/>
                <a:cs typeface="+mn-cs"/>
              </a:rPr>
              <a:t> (нижнее белье, футболки, купальники, носки, перчатки, шапки, галстуки, шарфы и детская одежда);</a:t>
            </a:r>
          </a:p>
          <a:p>
            <a:pPr lvl="0"/>
            <a:r>
              <a:rPr lang="ru-RU" sz="1200" u="none" strike="noStrike" kern="1200" dirty="0" smtClean="0">
                <a:solidFill>
                  <a:schemeClr val="tx1"/>
                </a:solidFill>
                <a:effectLst/>
                <a:latin typeface="Arial" panose="020B0604020202020204" pitchFamily="34" charset="0"/>
                <a:ea typeface="+mn-ea"/>
                <a:cs typeface="+mn-cs"/>
                <a:hlinkClick r:id="rId6"/>
              </a:rPr>
              <a:t>Медицинские перчатки</a:t>
            </a:r>
            <a:r>
              <a:rPr lang="ru-RU" sz="1200" kern="1200" dirty="0" smtClean="0">
                <a:solidFill>
                  <a:schemeClr val="tx1"/>
                </a:solidFill>
                <a:effectLst/>
                <a:latin typeface="Arial" panose="020B0604020202020204" pitchFamily="34" charset="0"/>
                <a:ea typeface="+mn-ea"/>
                <a:cs typeface="+mn-cs"/>
              </a:rPr>
              <a:t>;</a:t>
            </a:r>
          </a:p>
          <a:p>
            <a:pPr lvl="0"/>
            <a:r>
              <a:rPr lang="ru-RU" sz="1200" u="none" strike="noStrike" kern="1200" dirty="0" smtClean="0">
                <a:solidFill>
                  <a:schemeClr val="tx1"/>
                </a:solidFill>
                <a:effectLst/>
                <a:latin typeface="Arial" panose="020B0604020202020204" pitchFamily="34" charset="0"/>
                <a:ea typeface="+mn-ea"/>
                <a:cs typeface="+mn-cs"/>
                <a:hlinkClick r:id="rId7"/>
              </a:rPr>
              <a:t>Дезинфицирующие средства в рамках группы Антисептики</a:t>
            </a:r>
            <a:r>
              <a:rPr lang="ru-RU" sz="1200" kern="1200" dirty="0" smtClean="0">
                <a:solidFill>
                  <a:schemeClr val="tx1"/>
                </a:solidFill>
                <a:effectLst/>
                <a:latin typeface="Arial" panose="020B0604020202020204" pitchFamily="34" charset="0"/>
                <a:ea typeface="+mn-ea"/>
                <a:cs typeface="+mn-cs"/>
              </a:rPr>
              <a:t>;</a:t>
            </a:r>
          </a:p>
          <a:p>
            <a:pPr lvl="0"/>
            <a:r>
              <a:rPr lang="ru-RU" sz="1200" u="none" strike="noStrike" kern="1200" dirty="0" smtClean="0">
                <a:solidFill>
                  <a:schemeClr val="tx1"/>
                </a:solidFill>
                <a:effectLst/>
                <a:latin typeface="Arial" panose="020B0604020202020204" pitchFamily="34" charset="0"/>
                <a:ea typeface="+mn-ea"/>
                <a:cs typeface="+mn-cs"/>
                <a:hlinkClick r:id="rId8"/>
              </a:rPr>
              <a:t>Дополненный список биологически активных добавок (БАД)</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Обязательная </a:t>
            </a:r>
            <a:r>
              <a:rPr lang="ru-RU" sz="1200" u="none" strike="noStrike" kern="1200" dirty="0" smtClean="0">
                <a:solidFill>
                  <a:schemeClr val="tx1"/>
                </a:solidFill>
                <a:effectLst/>
                <a:latin typeface="Arial" panose="020B0604020202020204" pitchFamily="34" charset="0"/>
                <a:ea typeface="+mn-ea"/>
                <a:cs typeface="+mn-cs"/>
                <a:hlinkClick r:id="rId9"/>
              </a:rPr>
              <a:t>маркировка</a:t>
            </a:r>
            <a:r>
              <a:rPr lang="ru-RU" sz="1200" kern="1200" dirty="0" smtClean="0">
                <a:solidFill>
                  <a:schemeClr val="tx1"/>
                </a:solidFill>
                <a:effectLst/>
                <a:latin typeface="Arial" panose="020B0604020202020204" pitchFamily="34" charset="0"/>
                <a:ea typeface="+mn-ea"/>
                <a:cs typeface="+mn-cs"/>
              </a:rPr>
              <a:t> начнется:</a:t>
            </a:r>
          </a:p>
          <a:p>
            <a:pPr lvl="0"/>
            <a:r>
              <a:rPr lang="ru-RU" sz="1200" kern="1200" dirty="0" smtClean="0">
                <a:solidFill>
                  <a:schemeClr val="tx1"/>
                </a:solidFill>
                <a:effectLst/>
                <a:latin typeface="Arial" panose="020B0604020202020204" pitchFamily="34" charset="0"/>
                <a:ea typeface="+mn-ea"/>
                <a:cs typeface="+mn-cs"/>
              </a:rPr>
              <a:t>в отношении мыла, моющих средств - </a:t>
            </a:r>
            <a:r>
              <a:rPr lang="ru-RU" sz="1200" b="1" kern="1200" dirty="0" smtClean="0">
                <a:solidFill>
                  <a:schemeClr val="tx1"/>
                </a:solidFill>
                <a:effectLst/>
                <a:latin typeface="Arial" panose="020B0604020202020204" pitchFamily="34" charset="0"/>
                <a:ea typeface="+mn-ea"/>
                <a:cs typeface="+mn-cs"/>
              </a:rPr>
              <a:t>с 1 мая 2025</a:t>
            </a:r>
            <a:r>
              <a:rPr lang="ru-RU" sz="1200" kern="1200" dirty="0" smtClean="0">
                <a:solidFill>
                  <a:schemeClr val="tx1"/>
                </a:solidFill>
                <a:effectLst/>
                <a:latin typeface="Arial" panose="020B0604020202020204" pitchFamily="34" charset="0"/>
                <a:ea typeface="+mn-ea"/>
                <a:cs typeface="+mn-cs"/>
              </a:rPr>
              <a:t>;</a:t>
            </a:r>
          </a:p>
          <a:p>
            <a:pPr lvl="0"/>
            <a:r>
              <a:rPr lang="ru-RU" sz="1200" kern="1200" dirty="0" smtClean="0">
                <a:solidFill>
                  <a:schemeClr val="tx1"/>
                </a:solidFill>
                <a:effectLst/>
                <a:latin typeface="Arial" panose="020B0604020202020204" pitchFamily="34" charset="0"/>
                <a:ea typeface="+mn-ea"/>
                <a:cs typeface="+mn-cs"/>
              </a:rPr>
              <a:t>в отношении средств для волос, средств для бритья, дезодорантов - </a:t>
            </a:r>
            <a:r>
              <a:rPr lang="ru-RU" sz="1200" b="1" kern="1200" dirty="0" smtClean="0">
                <a:solidFill>
                  <a:schemeClr val="tx1"/>
                </a:solidFill>
                <a:effectLst/>
                <a:latin typeface="Arial" panose="020B0604020202020204" pitchFamily="34" charset="0"/>
                <a:ea typeface="+mn-ea"/>
                <a:cs typeface="+mn-cs"/>
              </a:rPr>
              <a:t>с 1 июля 2025</a:t>
            </a:r>
            <a:r>
              <a:rPr lang="ru-RU" sz="1200" kern="1200" dirty="0" smtClean="0">
                <a:solidFill>
                  <a:schemeClr val="tx1"/>
                </a:solidFill>
                <a:effectLst/>
                <a:latin typeface="Arial" panose="020B0604020202020204" pitchFamily="34" charset="0"/>
                <a:ea typeface="+mn-ea"/>
                <a:cs typeface="+mn-cs"/>
              </a:rPr>
              <a:t>;</a:t>
            </a:r>
          </a:p>
          <a:p>
            <a:pPr lvl="0"/>
            <a:r>
              <a:rPr lang="ru-RU" sz="1200" kern="1200" dirty="0" smtClean="0">
                <a:solidFill>
                  <a:schemeClr val="tx1"/>
                </a:solidFill>
                <a:effectLst/>
                <a:latin typeface="Arial" panose="020B0604020202020204" pitchFamily="34" charset="0"/>
                <a:ea typeface="+mn-ea"/>
                <a:cs typeface="+mn-cs"/>
              </a:rPr>
              <a:t>в отношении косметики, зубной пасты - </a:t>
            </a:r>
            <a:r>
              <a:rPr lang="ru-RU" sz="1200" b="1" kern="1200" dirty="0" smtClean="0">
                <a:solidFill>
                  <a:schemeClr val="tx1"/>
                </a:solidFill>
                <a:effectLst/>
                <a:latin typeface="Arial" panose="020B0604020202020204" pitchFamily="34" charset="0"/>
                <a:ea typeface="+mn-ea"/>
                <a:cs typeface="+mn-cs"/>
              </a:rPr>
              <a:t>с 1 октября 2025</a:t>
            </a:r>
            <a:r>
              <a:rPr lang="ru-RU" sz="1200" kern="1200" dirty="0" smtClean="0">
                <a:solidFill>
                  <a:schemeClr val="tx1"/>
                </a:solidFill>
                <a:effectLst/>
                <a:latin typeface="Arial" panose="020B0604020202020204" pitchFamily="34" charset="0"/>
                <a:ea typeface="+mn-ea"/>
                <a:cs typeface="+mn-cs"/>
              </a:rPr>
              <a:t>.</a:t>
            </a:r>
          </a:p>
          <a:p>
            <a:pPr lvl="0"/>
            <a:r>
              <a:rPr lang="ru-RU" sz="1200" kern="1200" dirty="0" smtClean="0">
                <a:solidFill>
                  <a:schemeClr val="tx1"/>
                </a:solidFill>
                <a:effectLst/>
                <a:latin typeface="Arial" panose="020B0604020202020204" pitchFamily="34" charset="0"/>
                <a:ea typeface="+mn-ea"/>
                <a:cs typeface="+mn-cs"/>
              </a:rPr>
              <a:t>в отношении </a:t>
            </a:r>
            <a:r>
              <a:rPr lang="ru-RU" sz="1200" kern="1200" dirty="0" err="1" smtClean="0">
                <a:solidFill>
                  <a:schemeClr val="tx1"/>
                </a:solidFill>
                <a:effectLst/>
                <a:latin typeface="Arial" panose="020B0604020202020204" pitchFamily="34" charset="0"/>
                <a:ea typeface="+mn-ea"/>
                <a:cs typeface="+mn-cs"/>
              </a:rPr>
              <a:t>снековой</a:t>
            </a:r>
            <a:r>
              <a:rPr lang="ru-RU" sz="1200" kern="1200" dirty="0" smtClean="0">
                <a:solidFill>
                  <a:schemeClr val="tx1"/>
                </a:solidFill>
                <a:effectLst/>
                <a:latin typeface="Arial" panose="020B0604020202020204" pitchFamily="34" charset="0"/>
                <a:ea typeface="+mn-ea"/>
                <a:cs typeface="+mn-cs"/>
              </a:rPr>
              <a:t> продукции (чипсы, </a:t>
            </a:r>
            <a:r>
              <a:rPr lang="ru-RU" sz="1200" kern="1200" dirty="0" err="1" smtClean="0">
                <a:solidFill>
                  <a:schemeClr val="tx1"/>
                </a:solidFill>
                <a:effectLst/>
                <a:latin typeface="Arial" panose="020B0604020202020204" pitchFamily="34" charset="0"/>
                <a:ea typeface="+mn-ea"/>
                <a:cs typeface="+mn-cs"/>
              </a:rPr>
              <a:t>начос</a:t>
            </a:r>
            <a:r>
              <a:rPr lang="ru-RU" sz="1200" kern="1200" dirty="0" smtClean="0">
                <a:solidFill>
                  <a:schemeClr val="tx1"/>
                </a:solidFill>
                <a:effectLst/>
                <a:latin typeface="Arial" panose="020B0604020202020204" pitchFamily="34" charset="0"/>
                <a:ea typeface="+mn-ea"/>
                <a:cs typeface="+mn-cs"/>
              </a:rPr>
              <a:t>, сухарики, гренки, кукурузные палочки, хлебцы и готовый попкорн) - </a:t>
            </a:r>
            <a:r>
              <a:rPr lang="ru-RU" sz="1200" b="1" kern="1200" dirty="0" smtClean="0">
                <a:solidFill>
                  <a:schemeClr val="tx1"/>
                </a:solidFill>
                <a:effectLst/>
                <a:latin typeface="Arial" panose="020B0604020202020204" pitchFamily="34" charset="0"/>
                <a:ea typeface="+mn-ea"/>
                <a:cs typeface="+mn-cs"/>
              </a:rPr>
              <a:t>с 1 мая 2025</a:t>
            </a:r>
            <a:r>
              <a:rPr lang="ru-RU" sz="1200" kern="1200" dirty="0" smtClean="0">
                <a:solidFill>
                  <a:schemeClr val="tx1"/>
                </a:solidFill>
                <a:effectLst/>
                <a:latin typeface="Arial" panose="020B0604020202020204" pitchFamily="34" charset="0"/>
                <a:ea typeface="+mn-ea"/>
                <a:cs typeface="+mn-cs"/>
              </a:rPr>
              <a:t>;</a:t>
            </a:r>
          </a:p>
          <a:p>
            <a:pPr lvl="0"/>
            <a:r>
              <a:rPr lang="ru-RU" sz="1200" kern="1200" dirty="0" smtClean="0">
                <a:solidFill>
                  <a:schemeClr val="tx1"/>
                </a:solidFill>
                <a:effectLst/>
                <a:latin typeface="Arial" panose="020B0604020202020204" pitchFamily="34" charset="0"/>
                <a:ea typeface="+mn-ea"/>
                <a:cs typeface="+mn-cs"/>
              </a:rPr>
              <a:t>в отношении соусов, специй, приправ, пряностей, сухих супов, сухих бульонов и уксусов - </a:t>
            </a:r>
            <a:r>
              <a:rPr lang="ru-RU" sz="1200" b="1" kern="1200" dirty="0" smtClean="0">
                <a:solidFill>
                  <a:schemeClr val="tx1"/>
                </a:solidFill>
                <a:effectLst/>
                <a:latin typeface="Arial" panose="020B0604020202020204" pitchFamily="34" charset="0"/>
                <a:ea typeface="+mn-ea"/>
                <a:cs typeface="+mn-cs"/>
              </a:rPr>
              <a:t>с 1 июля 2025</a:t>
            </a:r>
            <a:r>
              <a:rPr lang="ru-RU" sz="1200" kern="1200" dirty="0" smtClean="0">
                <a:solidFill>
                  <a:schemeClr val="tx1"/>
                </a:solidFill>
                <a:effectLst/>
                <a:latin typeface="Arial" panose="020B0604020202020204" pitchFamily="34" charset="0"/>
                <a:ea typeface="+mn-ea"/>
                <a:cs typeface="+mn-cs"/>
              </a:rPr>
              <a:t>.</a:t>
            </a:r>
          </a:p>
          <a:p>
            <a:r>
              <a:rPr lang="ru-RU" sz="1200" kern="1200" dirty="0" smtClean="0">
                <a:solidFill>
                  <a:schemeClr val="tx1"/>
                </a:solidFill>
                <a:effectLst/>
                <a:latin typeface="Arial" panose="020B0604020202020204" pitchFamily="34" charset="0"/>
                <a:ea typeface="+mn-ea"/>
                <a:cs typeface="+mn-cs"/>
              </a:rPr>
              <a:t>Также присутствуют те товарные группы, которые готовятся маркироваться, но по которым еще отсутствует подписанная нормативная документация или они еще находятся на стадии эксперимента:</a:t>
            </a:r>
          </a:p>
          <a:p>
            <a:pPr lvl="0"/>
            <a:r>
              <a:rPr lang="ru-RU" sz="1200" kern="1200" dirty="0" smtClean="0">
                <a:solidFill>
                  <a:schemeClr val="tx1"/>
                </a:solidFill>
                <a:effectLst/>
                <a:latin typeface="Arial" panose="020B0604020202020204" pitchFamily="34" charset="0"/>
                <a:ea typeface="+mn-ea"/>
                <a:cs typeface="+mn-cs"/>
              </a:rPr>
              <a:t>Детские игрушки;</a:t>
            </a:r>
          </a:p>
          <a:p>
            <a:pPr lvl="0"/>
            <a:r>
              <a:rPr lang="ru-RU" sz="1200" kern="1200" dirty="0" smtClean="0">
                <a:solidFill>
                  <a:schemeClr val="tx1"/>
                </a:solidFill>
                <a:effectLst/>
                <a:latin typeface="Arial" panose="020B0604020202020204" pitchFamily="34" charset="0"/>
                <a:ea typeface="+mn-ea"/>
                <a:cs typeface="+mn-cs"/>
              </a:rPr>
              <a:t>Радиоэлектроника, в отношении светового оборудования, розеток, ноутбуков, смартфонов, печатных схем и пр.;</a:t>
            </a:r>
          </a:p>
          <a:p>
            <a:pPr lvl="0"/>
            <a:r>
              <a:rPr lang="ru-RU" sz="1200" kern="1200" dirty="0" smtClean="0">
                <a:solidFill>
                  <a:schemeClr val="tx1"/>
                </a:solidFill>
                <a:effectLst/>
                <a:latin typeface="Arial" panose="020B0604020202020204" pitchFamily="34" charset="0"/>
                <a:ea typeface="+mn-ea"/>
                <a:cs typeface="+mn-cs"/>
              </a:rPr>
              <a:t>Строительные материалы;</a:t>
            </a:r>
          </a:p>
          <a:p>
            <a:pPr lvl="0"/>
            <a:r>
              <a:rPr lang="ru-RU" sz="1200" kern="1200" dirty="0" smtClean="0">
                <a:solidFill>
                  <a:schemeClr val="tx1"/>
                </a:solidFill>
                <a:effectLst/>
                <a:latin typeface="Arial" panose="020B0604020202020204" pitchFamily="34" charset="0"/>
                <a:ea typeface="+mn-ea"/>
                <a:cs typeface="+mn-cs"/>
              </a:rPr>
              <a:t>Некоторые медицинские изделия;</a:t>
            </a:r>
          </a:p>
          <a:p>
            <a:pPr lvl="0"/>
            <a:r>
              <a:rPr lang="ru-RU" sz="1200" kern="1200" dirty="0" smtClean="0">
                <a:solidFill>
                  <a:schemeClr val="tx1"/>
                </a:solidFill>
                <a:effectLst/>
                <a:latin typeface="Arial" panose="020B0604020202020204" pitchFamily="34" charset="0"/>
                <a:ea typeface="+mn-ea"/>
                <a:cs typeface="+mn-cs"/>
              </a:rPr>
              <a:t>Полимерные трубы;</a:t>
            </a:r>
          </a:p>
          <a:p>
            <a:pPr lvl="0"/>
            <a:r>
              <a:rPr lang="ru-RU" sz="1200" kern="1200" dirty="0" smtClean="0">
                <a:solidFill>
                  <a:schemeClr val="tx1"/>
                </a:solidFill>
                <a:effectLst/>
                <a:latin typeface="Arial" panose="020B0604020202020204" pitchFamily="34" charset="0"/>
                <a:ea typeface="+mn-ea"/>
                <a:cs typeface="+mn-cs"/>
              </a:rPr>
              <a:t>Кабельно-проводниковая продукция;</a:t>
            </a:r>
          </a:p>
          <a:p>
            <a:pPr lvl="0"/>
            <a:r>
              <a:rPr lang="ru-RU" sz="1200" kern="1200" dirty="0" smtClean="0">
                <a:solidFill>
                  <a:schemeClr val="tx1"/>
                </a:solidFill>
                <a:effectLst/>
                <a:latin typeface="Arial" panose="020B0604020202020204" pitchFamily="34" charset="0"/>
                <a:ea typeface="+mn-ea"/>
                <a:cs typeface="+mn-cs"/>
              </a:rPr>
              <a:t>Пиротехнические изделия, огнетушители и средства обеспечения пожарной безопасности;</a:t>
            </a:r>
          </a:p>
          <a:p>
            <a:pPr lvl="0"/>
            <a:r>
              <a:rPr lang="ru-RU" sz="1200" kern="1200" dirty="0" smtClean="0">
                <a:solidFill>
                  <a:schemeClr val="tx1"/>
                </a:solidFill>
                <a:effectLst/>
                <a:latin typeface="Arial" panose="020B0604020202020204" pitchFamily="34" charset="0"/>
                <a:ea typeface="+mn-ea"/>
                <a:cs typeface="+mn-cs"/>
              </a:rPr>
              <a:t>Оптоволокно;</a:t>
            </a:r>
          </a:p>
          <a:p>
            <a:pPr lvl="0"/>
            <a:r>
              <a:rPr lang="ru-RU" sz="1200" kern="1200" dirty="0" smtClean="0">
                <a:solidFill>
                  <a:schemeClr val="tx1"/>
                </a:solidFill>
                <a:effectLst/>
                <a:latin typeface="Arial" panose="020B0604020202020204" pitchFamily="34" charset="0"/>
                <a:ea typeface="+mn-ea"/>
                <a:cs typeface="+mn-cs"/>
              </a:rPr>
              <a:t>Печатная продукция;</a:t>
            </a:r>
          </a:p>
          <a:p>
            <a:pPr lvl="0"/>
            <a:r>
              <a:rPr lang="ru-RU" sz="1200" kern="1200" dirty="0" smtClean="0">
                <a:solidFill>
                  <a:schemeClr val="tx1"/>
                </a:solidFill>
                <a:effectLst/>
                <a:latin typeface="Arial" panose="020B0604020202020204" pitchFamily="34" charset="0"/>
                <a:ea typeface="+mn-ea"/>
                <a:cs typeface="+mn-cs"/>
              </a:rPr>
              <a:t>Слабоалкогольные напитки.</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16</a:t>
            </a:fld>
            <a:endParaRPr lang="ru-RU"/>
          </a:p>
        </p:txBody>
      </p:sp>
    </p:spTree>
    <p:extLst>
      <p:ext uri="{BB962C8B-B14F-4D97-AF65-F5344CB8AC3E}">
        <p14:creationId xmlns:p14="http://schemas.microsoft.com/office/powerpoint/2010/main" val="1385004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Мобильное приложение «Честный знак. Контроль» позволяет выявить следующие нарушения:</a:t>
            </a:r>
          </a:p>
          <a:p>
            <a:pPr lvl="0"/>
            <a:r>
              <a:rPr lang="ru-RU" sz="1200" i="1" kern="1200" dirty="0" smtClean="0">
                <a:solidFill>
                  <a:schemeClr val="tx1"/>
                </a:solidFill>
                <a:effectLst/>
                <a:latin typeface="Arial" panose="020B0604020202020204" pitchFamily="34" charset="0"/>
                <a:ea typeface="+mn-ea"/>
                <a:cs typeface="+mn-cs"/>
              </a:rPr>
              <a:t>Товар реализуемый хозяйствующими субъектами не замаркирован средством идентификации, код </a:t>
            </a:r>
            <a:r>
              <a:rPr lang="en-US" sz="1200" i="1" kern="1200" dirty="0" smtClean="0">
                <a:solidFill>
                  <a:schemeClr val="tx1"/>
                </a:solidFill>
                <a:effectLst/>
                <a:latin typeface="Arial" panose="020B0604020202020204" pitchFamily="34" charset="0"/>
                <a:ea typeface="+mn-ea"/>
                <a:cs typeface="+mn-cs"/>
              </a:rPr>
              <a:t>Data matrix</a:t>
            </a:r>
            <a:r>
              <a:rPr lang="ru-RU" sz="1200" i="1" kern="1200" dirty="0" smtClean="0">
                <a:solidFill>
                  <a:schemeClr val="tx1"/>
                </a:solidFill>
                <a:effectLst/>
                <a:latin typeface="Arial" panose="020B0604020202020204" pitchFamily="34" charset="0"/>
                <a:ea typeface="+mn-ea"/>
                <a:cs typeface="+mn-cs"/>
              </a:rPr>
              <a:t> отсутствует.</a:t>
            </a:r>
            <a:endParaRPr lang="ru-RU" sz="1200" kern="1200" dirty="0" smtClean="0">
              <a:solidFill>
                <a:schemeClr val="tx1"/>
              </a:solidFill>
              <a:effectLst/>
              <a:latin typeface="Arial" panose="020B0604020202020204" pitchFamily="34" charset="0"/>
              <a:ea typeface="+mn-ea"/>
              <a:cs typeface="+mn-cs"/>
            </a:endParaRPr>
          </a:p>
          <a:p>
            <a:pPr lvl="0"/>
            <a:r>
              <a:rPr lang="ru-RU" sz="1200" i="1" kern="1200" dirty="0" smtClean="0">
                <a:solidFill>
                  <a:schemeClr val="tx1"/>
                </a:solidFill>
                <a:effectLst/>
                <a:latin typeface="Arial" panose="020B0604020202020204" pitchFamily="34" charset="0"/>
                <a:ea typeface="+mn-ea"/>
                <a:cs typeface="+mn-cs"/>
              </a:rPr>
              <a:t>Товар не проходит сканирование. </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«Честный знак. Контроль» выдает различные ошибки, например, </a:t>
            </a:r>
            <a:r>
              <a:rPr lang="ru-RU" sz="1200" i="1" kern="1200" dirty="0" smtClean="0">
                <a:solidFill>
                  <a:schemeClr val="tx1"/>
                </a:solidFill>
                <a:effectLst/>
                <a:latin typeface="Arial" panose="020B0604020202020204" pitchFamily="34" charset="0"/>
                <a:ea typeface="+mn-ea"/>
                <a:cs typeface="+mn-cs"/>
              </a:rPr>
              <a:t>«Структура кода не соответствует требованиям»</a:t>
            </a:r>
            <a:r>
              <a:rPr lang="ru-RU" sz="1200" kern="1200" dirty="0" smtClean="0">
                <a:solidFill>
                  <a:schemeClr val="tx1"/>
                </a:solidFill>
                <a:effectLst/>
                <a:latin typeface="Arial" panose="020B0604020202020204" pitchFamily="34" charset="0"/>
                <a:ea typeface="+mn-ea"/>
                <a:cs typeface="+mn-cs"/>
              </a:rPr>
              <a:t>, свидетельствующие о том, что на каком-то этапе маркировки или движения товара произошла ошибка и товар в обороте может находиться нелегально.  </a:t>
            </a:r>
          </a:p>
          <a:p>
            <a:pPr lvl="0"/>
            <a:r>
              <a:rPr lang="ru-RU" sz="1200" i="1" kern="1200" dirty="0" smtClean="0">
                <a:solidFill>
                  <a:schemeClr val="tx1"/>
                </a:solidFill>
                <a:effectLst/>
                <a:latin typeface="Arial" panose="020B0604020202020204" pitchFamily="34" charset="0"/>
                <a:ea typeface="+mn-ea"/>
                <a:cs typeface="+mn-cs"/>
              </a:rPr>
              <a:t> «Повторная продажа».</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Особенностью кода </a:t>
            </a:r>
            <a:r>
              <a:rPr lang="en-US" sz="1200" kern="1200" dirty="0" smtClean="0">
                <a:solidFill>
                  <a:schemeClr val="tx1"/>
                </a:solidFill>
                <a:effectLst/>
                <a:latin typeface="Arial" panose="020B0604020202020204" pitchFamily="34" charset="0"/>
                <a:ea typeface="+mn-ea"/>
                <a:cs typeface="+mn-cs"/>
              </a:rPr>
              <a:t>Data matrix</a:t>
            </a:r>
            <a:r>
              <a:rPr lang="ru-RU" sz="1200" kern="1200" dirty="0" smtClean="0">
                <a:solidFill>
                  <a:schemeClr val="tx1"/>
                </a:solidFill>
                <a:effectLst/>
                <a:latin typeface="Arial" panose="020B0604020202020204" pitchFamily="34" charset="0"/>
                <a:ea typeface="+mn-ea"/>
                <a:cs typeface="+mn-cs"/>
              </a:rPr>
              <a:t> является его уникальность. Вероятность наличия товаров с одинаковым легальным кодом приближена к нулю. Изготовить подлинный код самостоятельно невозможно. Любые попытки подделки (копирование, повторное «пробитие» и т.п.) сразу же будут выявлены ГИС МТ. </a:t>
            </a:r>
          </a:p>
          <a:p>
            <a:r>
              <a:rPr lang="ru-RU" sz="1200" kern="1200" dirty="0" smtClean="0">
                <a:solidFill>
                  <a:schemeClr val="tx1"/>
                </a:solidFill>
                <a:effectLst/>
                <a:latin typeface="Arial" panose="020B0604020202020204" pitchFamily="34" charset="0"/>
                <a:ea typeface="+mn-ea"/>
                <a:cs typeface="+mn-cs"/>
              </a:rPr>
              <a:t>Розничная реализация товара конечному потребителя (покупателю) дает информацию о том, что товар и его код </a:t>
            </a:r>
            <a:r>
              <a:rPr lang="en-US" sz="1200" kern="1200" dirty="0" smtClean="0">
                <a:solidFill>
                  <a:schemeClr val="tx1"/>
                </a:solidFill>
                <a:effectLst/>
                <a:latin typeface="Arial" panose="020B0604020202020204" pitchFamily="34" charset="0"/>
                <a:ea typeface="+mn-ea"/>
                <a:cs typeface="+mn-cs"/>
              </a:rPr>
              <a:t>Data matrix</a:t>
            </a:r>
            <a:r>
              <a:rPr lang="ru-RU" sz="1200" kern="1200" dirty="0" smtClean="0">
                <a:solidFill>
                  <a:schemeClr val="tx1"/>
                </a:solidFill>
                <a:effectLst/>
                <a:latin typeface="Arial" panose="020B0604020202020204" pitchFamily="34" charset="0"/>
                <a:ea typeface="+mn-ea"/>
                <a:cs typeface="+mn-cs"/>
              </a:rPr>
              <a:t> навсегда выбывает из системы. Проверка кода товара, который уже куплен даст результат: </a:t>
            </a:r>
            <a:r>
              <a:rPr lang="ru-RU" sz="1200" i="1" kern="1200" dirty="0" smtClean="0">
                <a:solidFill>
                  <a:schemeClr val="tx1"/>
                </a:solidFill>
                <a:effectLst/>
                <a:latin typeface="Arial" panose="020B0604020202020204" pitchFamily="34" charset="0"/>
                <a:ea typeface="+mn-ea"/>
                <a:cs typeface="+mn-cs"/>
              </a:rPr>
              <a:t>«Товар выбыл из оборота»,</a:t>
            </a:r>
            <a:r>
              <a:rPr lang="ru-RU" sz="1200" kern="1200" dirty="0" smtClean="0">
                <a:solidFill>
                  <a:schemeClr val="tx1"/>
                </a:solidFill>
                <a:effectLst/>
                <a:latin typeface="Arial" panose="020B0604020202020204" pitchFamily="34" charset="0"/>
                <a:ea typeface="+mn-ea"/>
                <a:cs typeface="+mn-cs"/>
              </a:rPr>
              <a:t> что является законным. Следовательно, все товары, находящиеся на прилавках должны иметь статус </a:t>
            </a:r>
            <a:r>
              <a:rPr lang="ru-RU" sz="1200" i="1" kern="1200" dirty="0" smtClean="0">
                <a:solidFill>
                  <a:schemeClr val="tx1"/>
                </a:solidFill>
                <a:effectLst/>
                <a:latin typeface="Arial" panose="020B0604020202020204" pitchFamily="34" charset="0"/>
                <a:ea typeface="+mn-ea"/>
                <a:cs typeface="+mn-cs"/>
              </a:rPr>
              <a:t>«В обороте».</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Нередко в ходе контрольных (надзорных) мероприятий на прилавках можно встретить товар проверка которого дает результат </a:t>
            </a:r>
            <a:r>
              <a:rPr lang="ru-RU" sz="1200" i="1" kern="1200" dirty="0" smtClean="0">
                <a:solidFill>
                  <a:schemeClr val="tx1"/>
                </a:solidFill>
                <a:effectLst/>
                <a:latin typeface="Arial" panose="020B0604020202020204" pitchFamily="34" charset="0"/>
                <a:ea typeface="+mn-ea"/>
                <a:cs typeface="+mn-cs"/>
              </a:rPr>
              <a:t>«Выбыл из оборота». </a:t>
            </a:r>
            <a:r>
              <a:rPr lang="ru-RU" sz="1200" kern="1200" dirty="0" smtClean="0">
                <a:solidFill>
                  <a:schemeClr val="tx1"/>
                </a:solidFill>
                <a:effectLst/>
                <a:latin typeface="Arial" panose="020B0604020202020204" pitchFamily="34" charset="0"/>
                <a:ea typeface="+mn-ea"/>
                <a:cs typeface="+mn-cs"/>
              </a:rPr>
              <a:t>Достоверно установит причины этого нарушения не представляется возможным. Вероятнее всего, код товара скопирован, размножен и размещен на немаркированный товар с целью придания ему легальности.</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17</a:t>
            </a:fld>
            <a:endParaRPr lang="ru-RU"/>
          </a:p>
        </p:txBody>
      </p:sp>
    </p:spTree>
    <p:extLst>
      <p:ext uri="{BB962C8B-B14F-4D97-AF65-F5344CB8AC3E}">
        <p14:creationId xmlns:p14="http://schemas.microsoft.com/office/powerpoint/2010/main" val="2174677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В рамках надзорных мероприятий  проинспектировано: </a:t>
            </a:r>
          </a:p>
          <a:p>
            <a:pPr lvl="0"/>
            <a:r>
              <a:rPr lang="ru-RU" sz="1200" kern="1200" dirty="0" smtClean="0">
                <a:solidFill>
                  <a:schemeClr val="tx1"/>
                </a:solidFill>
                <a:effectLst/>
                <a:latin typeface="Arial" panose="020B0604020202020204" pitchFamily="34" charset="0"/>
                <a:ea typeface="+mn-ea"/>
                <a:cs typeface="+mn-cs"/>
              </a:rPr>
              <a:t>обувь для взрослых - 537 пар, забраковано 537 пар, на  сумму 606 тыс. руб.</a:t>
            </a:r>
          </a:p>
          <a:p>
            <a:pPr lvl="0"/>
            <a:r>
              <a:rPr lang="ru-RU" sz="1200" kern="1200" dirty="0" smtClean="0">
                <a:solidFill>
                  <a:schemeClr val="tx1"/>
                </a:solidFill>
                <a:effectLst/>
                <a:latin typeface="Arial" panose="020B0604020202020204" pitchFamily="34" charset="0"/>
                <a:ea typeface="+mn-ea"/>
                <a:cs typeface="+mn-cs"/>
              </a:rPr>
              <a:t>одежда для  взрослых – 204 шт., забраковано 194 шт., на сумму 450 тыс. руб.</a:t>
            </a:r>
          </a:p>
          <a:p>
            <a:r>
              <a:rPr lang="ru-RU" sz="1200" b="1" u="sng" kern="1200" dirty="0" smtClean="0">
                <a:solidFill>
                  <a:schemeClr val="tx1"/>
                </a:solidFill>
                <a:effectLst/>
                <a:latin typeface="Arial" panose="020B0604020202020204" pitchFamily="34" charset="0"/>
                <a:ea typeface="+mn-ea"/>
                <a:cs typeface="+mn-cs"/>
              </a:rPr>
              <a:t>Плановая проверка</a:t>
            </a:r>
            <a:r>
              <a:rPr lang="ru-RU" sz="1200" u="sng" kern="1200" dirty="0" smtClean="0">
                <a:solidFill>
                  <a:schemeClr val="tx1"/>
                </a:solidFill>
                <a:effectLst/>
                <a:latin typeface="Arial" panose="020B0604020202020204" pitchFamily="34" charset="0"/>
                <a:ea typeface="+mn-ea"/>
                <a:cs typeface="+mn-cs"/>
              </a:rPr>
              <a:t> АО «Агроторг», магазин «Пятерочка» (г. С. Лог, Больничная, 25В).</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Осмотрены товары легкой промышленности на предмет предоставления информации на маркировке. Нарушений не выявлено.  Отобраны образцы проб для проведения лабораторных исследований, в рамках проведенных лабораторных испытаний пробы соответствуют ТР ТС 017/2011. </a:t>
            </a:r>
          </a:p>
          <a:p>
            <a:r>
              <a:rPr lang="ru-RU" sz="1200" kern="1200" dirty="0" smtClean="0">
                <a:solidFill>
                  <a:schemeClr val="tx1"/>
                </a:solidFill>
                <a:effectLst/>
                <a:latin typeface="Arial" panose="020B0604020202020204" pitchFamily="34" charset="0"/>
                <a:ea typeface="+mn-ea"/>
                <a:cs typeface="+mn-cs"/>
              </a:rPr>
              <a:t>В 2024 г. проведено </a:t>
            </a:r>
            <a:r>
              <a:rPr lang="ru-RU" sz="1200" b="1" kern="1200" dirty="0" smtClean="0">
                <a:solidFill>
                  <a:schemeClr val="tx1"/>
                </a:solidFill>
                <a:effectLst/>
                <a:latin typeface="Arial" panose="020B0604020202020204" pitchFamily="34" charset="0"/>
                <a:ea typeface="+mn-ea"/>
                <a:cs typeface="+mn-cs"/>
              </a:rPr>
              <a:t>10 выездных обследований</a:t>
            </a:r>
            <a:r>
              <a:rPr lang="ru-RU" sz="1200" kern="1200" dirty="0" smtClean="0">
                <a:solidFill>
                  <a:schemeClr val="tx1"/>
                </a:solidFill>
                <a:effectLst/>
                <a:latin typeface="Arial" panose="020B0604020202020204" pitchFamily="34" charset="0"/>
                <a:ea typeface="+mn-ea"/>
                <a:cs typeface="+mn-cs"/>
              </a:rPr>
              <a:t> </a:t>
            </a:r>
          </a:p>
          <a:p>
            <a:pPr lvl="0"/>
            <a:r>
              <a:rPr lang="ru-RU" sz="1200" kern="1200" dirty="0" smtClean="0">
                <a:solidFill>
                  <a:schemeClr val="tx1"/>
                </a:solidFill>
                <a:effectLst/>
                <a:latin typeface="Arial" panose="020B0604020202020204" pitchFamily="34" charset="0"/>
                <a:ea typeface="+mn-ea"/>
                <a:cs typeface="+mn-cs"/>
              </a:rPr>
              <a:t>ИП Казымов Х.Г., магазин «Московская ярмарка», г. Каменск-Уральский, ул. Ленина, 20.</a:t>
            </a:r>
          </a:p>
          <a:p>
            <a:pPr lvl="0"/>
            <a:r>
              <a:rPr lang="ru-RU" sz="1200" kern="1200" dirty="0" smtClean="0">
                <a:solidFill>
                  <a:schemeClr val="tx1"/>
                </a:solidFill>
                <a:effectLst/>
                <a:latin typeface="Arial" panose="020B0604020202020204" pitchFamily="34" charset="0"/>
                <a:ea typeface="+mn-ea"/>
                <a:cs typeface="+mn-cs"/>
              </a:rPr>
              <a:t>ИП Сафаров К.С., магазин «Солнышко», г. Каменск-Уральский, ул. Алюминиевая, д. 14.</a:t>
            </a:r>
          </a:p>
          <a:p>
            <a:pPr lvl="0"/>
            <a:r>
              <a:rPr lang="ru-RU" sz="1200" kern="1200" dirty="0" smtClean="0">
                <a:solidFill>
                  <a:schemeClr val="tx1"/>
                </a:solidFill>
                <a:effectLst/>
                <a:latin typeface="Arial" panose="020B0604020202020204" pitchFamily="34" charset="0"/>
                <a:ea typeface="+mn-ea"/>
                <a:cs typeface="+mn-cs"/>
              </a:rPr>
              <a:t>ИП Ходжаев С.Э., г. Сухой Лог, ул. Белинского, 49В, магазин «Караван».</a:t>
            </a:r>
          </a:p>
          <a:p>
            <a:pPr lvl="0"/>
            <a:r>
              <a:rPr lang="ru-RU" sz="1200" kern="1200" dirty="0" smtClean="0">
                <a:solidFill>
                  <a:schemeClr val="tx1"/>
                </a:solidFill>
                <a:effectLst/>
                <a:latin typeface="Arial" panose="020B0604020202020204" pitchFamily="34" charset="0"/>
                <a:ea typeface="+mn-ea"/>
                <a:cs typeface="+mn-cs"/>
              </a:rPr>
              <a:t>ИП Пиров Д.Ж, г. Сухой Лог, ул. Белинского, ул. Мира, 1.</a:t>
            </a:r>
          </a:p>
          <a:p>
            <a:pPr lvl="0"/>
            <a:r>
              <a:rPr lang="ru-RU" sz="1200" kern="1200" dirty="0" smtClean="0">
                <a:solidFill>
                  <a:schemeClr val="tx1"/>
                </a:solidFill>
                <a:effectLst/>
                <a:latin typeface="Arial" panose="020B0604020202020204" pitchFamily="34" charset="0"/>
                <a:ea typeface="+mn-ea"/>
                <a:cs typeface="+mn-cs"/>
              </a:rPr>
              <a:t>ИП </a:t>
            </a:r>
            <a:r>
              <a:rPr lang="ru-RU" sz="1200" kern="1200" dirty="0" err="1" smtClean="0">
                <a:solidFill>
                  <a:schemeClr val="tx1"/>
                </a:solidFill>
                <a:effectLst/>
                <a:latin typeface="Arial" panose="020B0604020202020204" pitchFamily="34" charset="0"/>
                <a:ea typeface="+mn-ea"/>
                <a:cs typeface="+mn-cs"/>
              </a:rPr>
              <a:t>Асронов</a:t>
            </a:r>
            <a:r>
              <a:rPr lang="ru-RU" sz="1200" kern="1200" dirty="0" smtClean="0">
                <a:solidFill>
                  <a:schemeClr val="tx1"/>
                </a:solidFill>
                <a:effectLst/>
                <a:latin typeface="Arial" panose="020B0604020202020204" pitchFamily="34" charset="0"/>
                <a:ea typeface="+mn-ea"/>
                <a:cs typeface="+mn-cs"/>
              </a:rPr>
              <a:t> Ш.С., г. Сухой Лог, ул. Горького, д. 2Б, магазин «Эконом одежда обувь».</a:t>
            </a:r>
          </a:p>
          <a:p>
            <a:pPr lvl="0"/>
            <a:r>
              <a:rPr lang="ru-RU" sz="1200" kern="1200" dirty="0" smtClean="0">
                <a:solidFill>
                  <a:schemeClr val="tx1"/>
                </a:solidFill>
                <a:effectLst/>
                <a:latin typeface="Arial" panose="020B0604020202020204" pitchFamily="34" charset="0"/>
                <a:ea typeface="+mn-ea"/>
                <a:cs typeface="+mn-cs"/>
              </a:rPr>
              <a:t>ИП </a:t>
            </a:r>
            <a:r>
              <a:rPr lang="ru-RU" sz="1200" kern="1200" dirty="0" err="1" smtClean="0">
                <a:solidFill>
                  <a:schemeClr val="tx1"/>
                </a:solidFill>
                <a:effectLst/>
                <a:latin typeface="Arial" panose="020B0604020202020204" pitchFamily="34" charset="0"/>
                <a:ea typeface="+mn-ea"/>
                <a:cs typeface="+mn-cs"/>
              </a:rPr>
              <a:t>Анорова</a:t>
            </a:r>
            <a:r>
              <a:rPr lang="ru-RU" sz="1200" kern="1200" dirty="0" smtClean="0">
                <a:solidFill>
                  <a:schemeClr val="tx1"/>
                </a:solidFill>
                <a:effectLst/>
                <a:latin typeface="Arial" panose="020B0604020202020204" pitchFamily="34" charset="0"/>
                <a:ea typeface="+mn-ea"/>
                <a:cs typeface="+mn-cs"/>
              </a:rPr>
              <a:t> Г.Н., г. Сухой Лог, ул. Белинского, д. 34Б/1, магазин «</a:t>
            </a:r>
            <a:r>
              <a:rPr lang="ru-RU" sz="1200" kern="1200" dirty="0" err="1" smtClean="0">
                <a:solidFill>
                  <a:schemeClr val="tx1"/>
                </a:solidFill>
                <a:effectLst/>
                <a:latin typeface="Arial" panose="020B0604020202020204" pitchFamily="34" charset="0"/>
                <a:ea typeface="+mn-ea"/>
                <a:cs typeface="+mn-cs"/>
              </a:rPr>
              <a:t>Экономмаркет</a:t>
            </a:r>
            <a:r>
              <a:rPr lang="ru-RU" sz="1200" kern="1200" dirty="0" smtClean="0">
                <a:solidFill>
                  <a:schemeClr val="tx1"/>
                </a:solidFill>
                <a:effectLst/>
                <a:latin typeface="Arial" panose="020B0604020202020204" pitchFamily="34" charset="0"/>
                <a:ea typeface="+mn-ea"/>
                <a:cs typeface="+mn-cs"/>
              </a:rPr>
              <a:t>».</a:t>
            </a:r>
          </a:p>
          <a:p>
            <a:pPr lvl="0"/>
            <a:r>
              <a:rPr lang="ru-RU" sz="1200" kern="1200" dirty="0" smtClean="0">
                <a:solidFill>
                  <a:schemeClr val="tx1"/>
                </a:solidFill>
                <a:effectLst/>
                <a:latin typeface="Arial" panose="020B0604020202020204" pitchFamily="34" charset="0"/>
                <a:ea typeface="+mn-ea"/>
                <a:cs typeface="+mn-cs"/>
              </a:rPr>
              <a:t>ИП Халилов Д.А., г. Каменск-Уральский, ул. Алюминиевая, 77, магазин «Базар».</a:t>
            </a:r>
          </a:p>
          <a:p>
            <a:pPr lvl="0"/>
            <a:r>
              <a:rPr lang="ru-RU" sz="1200" kern="1200" dirty="0" smtClean="0">
                <a:solidFill>
                  <a:schemeClr val="tx1"/>
                </a:solidFill>
                <a:effectLst/>
                <a:latin typeface="Arial" panose="020B0604020202020204" pitchFamily="34" charset="0"/>
                <a:ea typeface="+mn-ea"/>
                <a:cs typeface="+mn-cs"/>
              </a:rPr>
              <a:t>ИП </a:t>
            </a:r>
            <a:r>
              <a:rPr lang="ru-RU" sz="1200" kern="1200" dirty="0" err="1" smtClean="0">
                <a:solidFill>
                  <a:schemeClr val="tx1"/>
                </a:solidFill>
                <a:effectLst/>
                <a:latin typeface="Arial" panose="020B0604020202020204" pitchFamily="34" charset="0"/>
                <a:ea typeface="+mn-ea"/>
                <a:cs typeface="+mn-cs"/>
              </a:rPr>
              <a:t>Мирзошоев</a:t>
            </a:r>
            <a:r>
              <a:rPr lang="ru-RU" sz="1200" kern="1200" dirty="0" smtClean="0">
                <a:solidFill>
                  <a:schemeClr val="tx1"/>
                </a:solidFill>
                <a:effectLst/>
                <a:latin typeface="Arial" panose="020B0604020202020204" pitchFamily="34" charset="0"/>
                <a:ea typeface="+mn-ea"/>
                <a:cs typeface="+mn-cs"/>
              </a:rPr>
              <a:t> И.И. (г. Сухой Лог, ул. Юбилейная, 31, магазин «Караван»).</a:t>
            </a:r>
          </a:p>
          <a:p>
            <a:r>
              <a:rPr lang="ru-RU" sz="1200" u="sng" kern="1200" dirty="0" smtClean="0">
                <a:solidFill>
                  <a:schemeClr val="tx1"/>
                </a:solidFill>
                <a:effectLst/>
                <a:latin typeface="Arial" panose="020B0604020202020204" pitchFamily="34" charset="0"/>
                <a:ea typeface="+mn-ea"/>
                <a:cs typeface="+mn-cs"/>
              </a:rPr>
              <a:t>Нарушения:</a:t>
            </a:r>
            <a:r>
              <a:rPr lang="ru-RU" sz="1200" kern="1200" dirty="0" smtClean="0">
                <a:solidFill>
                  <a:schemeClr val="tx1"/>
                </a:solidFill>
                <a:effectLst/>
                <a:latin typeface="Arial" panose="020B0604020202020204" pitchFamily="34" charset="0"/>
                <a:ea typeface="+mn-ea"/>
                <a:cs typeface="+mn-cs"/>
              </a:rPr>
              <a:t> непредставление информации на маркировке, предусмотренной техническими регламентами, нарушения по системе «Честный знак»:</a:t>
            </a:r>
          </a:p>
          <a:p>
            <a:pPr lvl="0"/>
            <a:r>
              <a:rPr lang="ru-RU" sz="1200" kern="1200" dirty="0" smtClean="0">
                <a:solidFill>
                  <a:schemeClr val="tx1"/>
                </a:solidFill>
                <a:effectLst/>
                <a:latin typeface="Arial" panose="020B0604020202020204" pitchFamily="34" charset="0"/>
                <a:ea typeface="+mn-ea"/>
                <a:cs typeface="+mn-cs"/>
              </a:rPr>
              <a:t>Товар реализуемый хозяйствующими субъектами не замаркирован средством идентификации, код </a:t>
            </a:r>
            <a:r>
              <a:rPr lang="ru-RU" sz="1200" kern="1200" dirty="0" err="1" smtClean="0">
                <a:solidFill>
                  <a:schemeClr val="tx1"/>
                </a:solidFill>
                <a:effectLst/>
                <a:latin typeface="Arial" panose="020B0604020202020204" pitchFamily="34" charset="0"/>
                <a:ea typeface="+mn-ea"/>
                <a:cs typeface="+mn-cs"/>
              </a:rPr>
              <a:t>Data</a:t>
            </a:r>
            <a:r>
              <a:rPr lang="ru-RU" sz="1200" kern="1200" dirty="0" smtClean="0">
                <a:solidFill>
                  <a:schemeClr val="tx1"/>
                </a:solidFill>
                <a:effectLst/>
                <a:latin typeface="Arial" panose="020B0604020202020204" pitchFamily="34" charset="0"/>
                <a:ea typeface="+mn-ea"/>
                <a:cs typeface="+mn-cs"/>
              </a:rPr>
              <a:t> </a:t>
            </a:r>
            <a:r>
              <a:rPr lang="ru-RU" sz="1200" kern="1200" dirty="0" err="1" smtClean="0">
                <a:solidFill>
                  <a:schemeClr val="tx1"/>
                </a:solidFill>
                <a:effectLst/>
                <a:latin typeface="Arial" panose="020B0604020202020204" pitchFamily="34" charset="0"/>
                <a:ea typeface="+mn-ea"/>
                <a:cs typeface="+mn-cs"/>
              </a:rPr>
              <a:t>matrix</a:t>
            </a:r>
            <a:r>
              <a:rPr lang="ru-RU" sz="1200" kern="1200" dirty="0" smtClean="0">
                <a:solidFill>
                  <a:schemeClr val="tx1"/>
                </a:solidFill>
                <a:effectLst/>
                <a:latin typeface="Arial" panose="020B0604020202020204" pitchFamily="34" charset="0"/>
                <a:ea typeface="+mn-ea"/>
                <a:cs typeface="+mn-cs"/>
              </a:rPr>
              <a:t> отсутствует.</a:t>
            </a:r>
          </a:p>
          <a:p>
            <a:pPr lvl="0"/>
            <a:r>
              <a:rPr lang="ru-RU" sz="1200" kern="1200" dirty="0" smtClean="0">
                <a:solidFill>
                  <a:schemeClr val="tx1"/>
                </a:solidFill>
                <a:effectLst/>
                <a:latin typeface="Arial" panose="020B0604020202020204" pitchFamily="34" charset="0"/>
                <a:ea typeface="+mn-ea"/>
                <a:cs typeface="+mn-cs"/>
              </a:rPr>
              <a:t>Товар не проходит сканирование.</a:t>
            </a:r>
          </a:p>
          <a:p>
            <a:pPr lvl="0"/>
            <a:r>
              <a:rPr lang="ru-RU" sz="1200" kern="1200" dirty="0" smtClean="0">
                <a:solidFill>
                  <a:schemeClr val="tx1"/>
                </a:solidFill>
                <a:effectLst/>
                <a:latin typeface="Arial" panose="020B0604020202020204" pitchFamily="34" charset="0"/>
                <a:ea typeface="+mn-ea"/>
                <a:cs typeface="+mn-cs"/>
              </a:rPr>
              <a:t>Структура кода не соответствует требованиям.  </a:t>
            </a:r>
          </a:p>
          <a:p>
            <a:pPr lvl="0"/>
            <a:r>
              <a:rPr lang="ru-RU" sz="1200" kern="1200" dirty="0" smtClean="0">
                <a:solidFill>
                  <a:schemeClr val="tx1"/>
                </a:solidFill>
                <a:effectLst/>
                <a:latin typeface="Arial" panose="020B0604020202020204" pitchFamily="34" charset="0"/>
                <a:ea typeface="+mn-ea"/>
                <a:cs typeface="+mn-cs"/>
              </a:rPr>
              <a:t>Повторная продажа. </a:t>
            </a:r>
          </a:p>
          <a:p>
            <a:pPr lvl="0"/>
            <a:r>
              <a:rPr lang="ru-RU" sz="1200" kern="1200" dirty="0" smtClean="0">
                <a:solidFill>
                  <a:schemeClr val="tx1"/>
                </a:solidFill>
                <a:effectLst/>
                <a:latin typeface="Arial" panose="020B0604020202020204" pitchFamily="34" charset="0"/>
                <a:ea typeface="+mn-ea"/>
                <a:cs typeface="+mn-cs"/>
              </a:rPr>
              <a:t>Неверный статус участника.</a:t>
            </a:r>
          </a:p>
          <a:p>
            <a:r>
              <a:rPr lang="ru-RU" sz="1200" b="1" kern="1200" dirty="0" smtClean="0">
                <a:solidFill>
                  <a:schemeClr val="tx1"/>
                </a:solidFill>
                <a:effectLst/>
                <a:latin typeface="Arial" panose="020B0604020202020204" pitchFamily="34" charset="0"/>
                <a:ea typeface="+mn-ea"/>
                <a:cs typeface="+mn-cs"/>
              </a:rPr>
              <a:t>Проведено 4 наблюдения в сети Интернет:</a:t>
            </a:r>
            <a:endParaRPr lang="ru-RU" sz="1200" kern="1200" dirty="0" smtClean="0">
              <a:solidFill>
                <a:schemeClr val="tx1"/>
              </a:solidFill>
              <a:effectLst/>
              <a:latin typeface="Arial" panose="020B0604020202020204" pitchFamily="34" charset="0"/>
              <a:ea typeface="+mn-ea"/>
              <a:cs typeface="+mn-cs"/>
            </a:endParaRPr>
          </a:p>
          <a:p>
            <a:pPr lvl="0"/>
            <a:r>
              <a:rPr lang="ru-RU" sz="1200" kern="1200" dirty="0" smtClean="0">
                <a:solidFill>
                  <a:schemeClr val="tx1"/>
                </a:solidFill>
                <a:effectLst/>
                <a:latin typeface="Arial" panose="020B0604020202020204" pitchFamily="34" charset="0"/>
                <a:ea typeface="+mn-ea"/>
                <a:cs typeface="+mn-cs"/>
              </a:rPr>
              <a:t>ИП Хакимов Б.Т., ИП </a:t>
            </a:r>
            <a:r>
              <a:rPr lang="ru-RU" sz="1200" kern="1200" dirty="0" err="1" smtClean="0">
                <a:solidFill>
                  <a:schemeClr val="tx1"/>
                </a:solidFill>
                <a:effectLst/>
                <a:latin typeface="Arial" panose="020B0604020202020204" pitchFamily="34" charset="0"/>
                <a:ea typeface="+mn-ea"/>
                <a:cs typeface="+mn-cs"/>
              </a:rPr>
              <a:t>Мирзошоев</a:t>
            </a:r>
            <a:r>
              <a:rPr lang="ru-RU" sz="1200" kern="1200" dirty="0" smtClean="0">
                <a:solidFill>
                  <a:schemeClr val="tx1"/>
                </a:solidFill>
                <a:effectLst/>
                <a:latin typeface="Arial" panose="020B0604020202020204" pitchFamily="34" charset="0"/>
                <a:ea typeface="+mn-ea"/>
                <a:cs typeface="+mn-cs"/>
              </a:rPr>
              <a:t> И.И. (для целей согласования КНМ с органами Прокуратуры по поступившим рискам от  Оператора ЦРПТ по легкой промышленности и обуви соответственно). Нарушений не выявлено.</a:t>
            </a:r>
          </a:p>
          <a:p>
            <a:pPr lvl="0"/>
            <a:r>
              <a:rPr lang="ru-RU" sz="1200" kern="1200" dirty="0" smtClean="0">
                <a:solidFill>
                  <a:schemeClr val="tx1"/>
                </a:solidFill>
                <a:effectLst/>
                <a:latin typeface="Arial" panose="020B0604020202020204" pitchFamily="34" charset="0"/>
                <a:ea typeface="+mn-ea"/>
                <a:cs typeface="+mn-cs"/>
              </a:rPr>
              <a:t>ИП </a:t>
            </a:r>
            <a:r>
              <a:rPr lang="ru-RU" sz="1200" kern="1200" dirty="0" err="1" smtClean="0">
                <a:solidFill>
                  <a:schemeClr val="tx1"/>
                </a:solidFill>
                <a:effectLst/>
                <a:latin typeface="Arial" panose="020B0604020202020204" pitchFamily="34" charset="0"/>
                <a:ea typeface="+mn-ea"/>
                <a:cs typeface="+mn-cs"/>
              </a:rPr>
              <a:t>Пупкова</a:t>
            </a:r>
            <a:r>
              <a:rPr lang="ru-RU" sz="1200" kern="1200" dirty="0" smtClean="0">
                <a:solidFill>
                  <a:schemeClr val="tx1"/>
                </a:solidFill>
                <a:effectLst/>
                <a:latin typeface="Arial" panose="020B0604020202020204" pitchFamily="34" charset="0"/>
                <a:ea typeface="+mn-ea"/>
                <a:cs typeface="+mn-cs"/>
              </a:rPr>
              <a:t> Л.Р. (магазин «Леди Стиль», Сухой Лог, Октябрьская, 18), ИП </a:t>
            </a:r>
            <a:r>
              <a:rPr lang="ru-RU" sz="1200" kern="1200" dirty="0" err="1" smtClean="0">
                <a:solidFill>
                  <a:schemeClr val="tx1"/>
                </a:solidFill>
                <a:effectLst/>
                <a:latin typeface="Arial" panose="020B0604020202020204" pitchFamily="34" charset="0"/>
                <a:ea typeface="+mn-ea"/>
                <a:cs typeface="+mn-cs"/>
              </a:rPr>
              <a:t>Мамаюсупов</a:t>
            </a:r>
            <a:r>
              <a:rPr lang="ru-RU" sz="1200" kern="1200" dirty="0" smtClean="0">
                <a:solidFill>
                  <a:schemeClr val="tx1"/>
                </a:solidFill>
                <a:effectLst/>
                <a:latin typeface="Arial" panose="020B0604020202020204" pitchFamily="34" charset="0"/>
                <a:ea typeface="+mn-ea"/>
                <a:cs typeface="+mn-cs"/>
              </a:rPr>
              <a:t> Б.М. (магазин, г. Богданович, ул. Партизанская, 16). Выявлены нарушения по ГИС МТ – товары с незарегистрированными кодами идентификации.</a:t>
            </a:r>
          </a:p>
          <a:p>
            <a:r>
              <a:rPr lang="ru-RU" sz="1200" b="1" kern="1200" dirty="0" smtClean="0">
                <a:solidFill>
                  <a:schemeClr val="tx1"/>
                </a:solidFill>
                <a:effectLst/>
                <a:latin typeface="Arial" panose="020B0604020202020204" pitchFamily="34" charset="0"/>
                <a:ea typeface="+mn-ea"/>
                <a:cs typeface="+mn-cs"/>
              </a:rPr>
              <a:t>Проведено 2  инспекционных визита </a:t>
            </a:r>
            <a:r>
              <a:rPr lang="ru-RU" sz="1200" kern="1200" dirty="0" smtClean="0">
                <a:solidFill>
                  <a:schemeClr val="tx1"/>
                </a:solidFill>
                <a:effectLst/>
                <a:latin typeface="Arial" panose="020B0604020202020204" pitchFamily="34" charset="0"/>
                <a:ea typeface="+mn-ea"/>
                <a:cs typeface="+mn-cs"/>
              </a:rPr>
              <a:t>по информации, поступившей от оператора ЦРПТ о выявлении риска нарушения обязательных требований</a:t>
            </a:r>
          </a:p>
          <a:p>
            <a:r>
              <a:rPr lang="ru-RU" sz="1200" u="sng" kern="1200" dirty="0" smtClean="0">
                <a:solidFill>
                  <a:schemeClr val="tx1"/>
                </a:solidFill>
                <a:effectLst/>
                <a:latin typeface="Arial" panose="020B0604020202020204" pitchFamily="34" charset="0"/>
                <a:ea typeface="+mn-ea"/>
                <a:cs typeface="+mn-cs"/>
              </a:rPr>
              <a:t>ИП </a:t>
            </a:r>
            <a:r>
              <a:rPr lang="ru-RU" sz="1200" u="sng" kern="1200" dirty="0" err="1" smtClean="0">
                <a:solidFill>
                  <a:schemeClr val="tx1"/>
                </a:solidFill>
                <a:effectLst/>
                <a:latin typeface="Arial" panose="020B0604020202020204" pitchFamily="34" charset="0"/>
                <a:ea typeface="+mn-ea"/>
                <a:cs typeface="+mn-cs"/>
              </a:rPr>
              <a:t>Мирзошоев</a:t>
            </a:r>
            <a:r>
              <a:rPr lang="ru-RU" sz="1200" u="sng" kern="1200" dirty="0" smtClean="0">
                <a:solidFill>
                  <a:schemeClr val="tx1"/>
                </a:solidFill>
                <a:effectLst/>
                <a:latin typeface="Arial" panose="020B0604020202020204" pitchFamily="34" charset="0"/>
                <a:ea typeface="+mn-ea"/>
                <a:cs typeface="+mn-cs"/>
              </a:rPr>
              <a:t> И.С. (г. Сухой Лог, ул. Юбилейная, д. 22, магазин «Караван»)</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Выявлены нарушения обязательных требований в сфере маркировки товаров, предусмотренных ТР ТС 017/2011. По итогам мероприятия выданы предписания по ФЗ № 184, составлен протокол по ч. 2 ст. 15.12 КоАП РФ (направлен в суд).</a:t>
            </a:r>
          </a:p>
          <a:p>
            <a:r>
              <a:rPr lang="ru-RU" sz="1200" u="sng" kern="1200" dirty="0" smtClean="0">
                <a:solidFill>
                  <a:schemeClr val="tx1"/>
                </a:solidFill>
                <a:effectLst/>
                <a:latin typeface="Arial" panose="020B0604020202020204" pitchFamily="34" charset="0"/>
                <a:ea typeface="+mn-ea"/>
                <a:cs typeface="+mn-cs"/>
              </a:rPr>
              <a:t>ИП </a:t>
            </a:r>
            <a:r>
              <a:rPr lang="ru-RU" sz="1200" u="sng" kern="1200" dirty="0" err="1" smtClean="0">
                <a:solidFill>
                  <a:schemeClr val="tx1"/>
                </a:solidFill>
                <a:effectLst/>
                <a:latin typeface="Arial" panose="020B0604020202020204" pitchFamily="34" charset="0"/>
                <a:ea typeface="+mn-ea"/>
                <a:cs typeface="+mn-cs"/>
              </a:rPr>
              <a:t>Яцышен</a:t>
            </a:r>
            <a:r>
              <a:rPr lang="ru-RU" sz="1200" u="sng" kern="1200" dirty="0" smtClean="0">
                <a:solidFill>
                  <a:schemeClr val="tx1"/>
                </a:solidFill>
                <a:effectLst/>
                <a:latin typeface="Arial" panose="020B0604020202020204" pitchFamily="34" charset="0"/>
                <a:ea typeface="+mn-ea"/>
                <a:cs typeface="+mn-cs"/>
              </a:rPr>
              <a:t> И.А. (бутик 16, г. Каменск-Уральский, ул. Добролюбова, 2б)</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Выявлены нарушения обязательных требований:</a:t>
            </a:r>
          </a:p>
          <a:p>
            <a:pPr lvl="0"/>
            <a:r>
              <a:rPr lang="ru-RU" sz="1200" kern="1200" dirty="0" smtClean="0">
                <a:solidFill>
                  <a:schemeClr val="tx1"/>
                </a:solidFill>
                <a:effectLst/>
                <a:latin typeface="Arial" panose="020B0604020202020204" pitchFamily="34" charset="0"/>
                <a:ea typeface="+mn-ea"/>
                <a:cs typeface="+mn-cs"/>
              </a:rPr>
              <a:t>в сфере маркировки товаров, предусмотренных ТР ТС 017/2011;</a:t>
            </a:r>
          </a:p>
          <a:p>
            <a:pPr lvl="0"/>
            <a:r>
              <a:rPr lang="ru-RU" sz="1200" kern="1200" dirty="0" smtClean="0">
                <a:solidFill>
                  <a:schemeClr val="tx1"/>
                </a:solidFill>
                <a:effectLst/>
                <a:latin typeface="Arial" panose="020B0604020202020204" pitchFamily="34" charset="0"/>
                <a:ea typeface="+mn-ea"/>
                <a:cs typeface="+mn-cs"/>
              </a:rPr>
              <a:t>в сфере маркировки товаров средствами идентификации;</a:t>
            </a:r>
          </a:p>
          <a:p>
            <a:pPr lvl="0"/>
            <a:r>
              <a:rPr lang="ru-RU" sz="1200" kern="1200" dirty="0" smtClean="0">
                <a:solidFill>
                  <a:schemeClr val="tx1"/>
                </a:solidFill>
                <a:effectLst/>
                <a:latin typeface="Arial" panose="020B0604020202020204" pitchFamily="34" charset="0"/>
                <a:ea typeface="+mn-ea"/>
                <a:cs typeface="+mn-cs"/>
              </a:rPr>
              <a:t>в сфере предоставления информации потребителям (вывеска);</a:t>
            </a:r>
          </a:p>
          <a:p>
            <a:pPr lvl="0"/>
            <a:r>
              <a:rPr lang="ru-RU" sz="1200" kern="1200" dirty="0" smtClean="0">
                <a:solidFill>
                  <a:schemeClr val="tx1"/>
                </a:solidFill>
                <a:effectLst/>
                <a:latin typeface="Arial" panose="020B0604020202020204" pitchFamily="34" charset="0"/>
                <a:ea typeface="+mn-ea"/>
                <a:cs typeface="+mn-cs"/>
              </a:rPr>
              <a:t>нарушения правил продажи товаров (отсутствие правил № 2463 в помещении бутика). </a:t>
            </a:r>
          </a:p>
          <a:p>
            <a:r>
              <a:rPr lang="ru-RU" sz="1200" kern="1200" dirty="0" smtClean="0">
                <a:solidFill>
                  <a:schemeClr val="tx1"/>
                </a:solidFill>
                <a:effectLst/>
                <a:latin typeface="Arial" panose="020B0604020202020204" pitchFamily="34" charset="0"/>
                <a:ea typeface="+mn-ea"/>
                <a:cs typeface="+mn-cs"/>
              </a:rPr>
              <a:t>По итогам мероприятия выданы предписания по ФЗ № 184, составлен протокол по ч. 2 ст. 15.12 КоАП РФ (Назначено наказание в виде штрафа 5000 рублей), а также протоколы по ст. 15.12.1 , 14.15, ч. 1 ст. 14.5. КоАП РФ (в ходе рассмотрения дела протоколы объединены ; вынесено предупреждение).</a:t>
            </a:r>
          </a:p>
          <a:p>
            <a:r>
              <a:rPr lang="ru-RU" sz="1200" u="sng" kern="1200" dirty="0" smtClean="0">
                <a:solidFill>
                  <a:schemeClr val="tx1"/>
                </a:solidFill>
                <a:effectLst/>
                <a:latin typeface="Arial" panose="020B0604020202020204" pitchFamily="34" charset="0"/>
                <a:ea typeface="+mn-ea"/>
                <a:cs typeface="+mn-cs"/>
              </a:rPr>
              <a:t>ИП </a:t>
            </a:r>
            <a:r>
              <a:rPr lang="ru-RU" sz="1200" u="sng" kern="1200" dirty="0" err="1" smtClean="0">
                <a:solidFill>
                  <a:schemeClr val="tx1"/>
                </a:solidFill>
                <a:effectLst/>
                <a:latin typeface="Arial" panose="020B0604020202020204" pitchFamily="34" charset="0"/>
                <a:ea typeface="+mn-ea"/>
                <a:cs typeface="+mn-cs"/>
              </a:rPr>
              <a:t>Мирзошоев</a:t>
            </a:r>
            <a:r>
              <a:rPr lang="ru-RU" sz="1200" u="sng" kern="1200" dirty="0" smtClean="0">
                <a:solidFill>
                  <a:schemeClr val="tx1"/>
                </a:solidFill>
                <a:effectLst/>
                <a:latin typeface="Arial" panose="020B0604020202020204" pitchFamily="34" charset="0"/>
                <a:ea typeface="+mn-ea"/>
                <a:cs typeface="+mn-cs"/>
              </a:rPr>
              <a:t> И.И.</a:t>
            </a:r>
            <a:r>
              <a:rPr lang="ru-RU" sz="1200" b="1" u="sng" kern="1200" dirty="0" smtClean="0">
                <a:solidFill>
                  <a:schemeClr val="tx1"/>
                </a:solidFill>
                <a:effectLst/>
                <a:latin typeface="Arial" panose="020B0604020202020204" pitchFamily="34" charset="0"/>
                <a:ea typeface="+mn-ea"/>
                <a:cs typeface="+mn-cs"/>
              </a:rPr>
              <a:t> </a:t>
            </a:r>
            <a:r>
              <a:rPr lang="ru-RU" sz="1200" u="sng" kern="1200" dirty="0" smtClean="0">
                <a:solidFill>
                  <a:schemeClr val="tx1"/>
                </a:solidFill>
                <a:effectLst/>
                <a:latin typeface="Arial" panose="020B0604020202020204" pitchFamily="34" charset="0"/>
                <a:ea typeface="+mn-ea"/>
                <a:cs typeface="+mn-cs"/>
              </a:rPr>
              <a:t>(г. Сухой Лог, ул. Юбилейная, д. 31, магазин «Караван»).</a:t>
            </a:r>
            <a:r>
              <a:rPr lang="ru-RU" sz="1200" kern="1200" dirty="0" smtClean="0">
                <a:solidFill>
                  <a:schemeClr val="tx1"/>
                </a:solidFill>
                <a:effectLst/>
                <a:latin typeface="Arial" panose="020B0604020202020204" pitchFamily="34" charset="0"/>
                <a:ea typeface="+mn-ea"/>
                <a:cs typeface="+mn-cs"/>
              </a:rPr>
              <a:t> По результатам выездного обследования установлено, что по указанному адресу деятельность предприниматель не осуществляет. Проведена документарная проверка.</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18</a:t>
            </a:fld>
            <a:endParaRPr lang="ru-RU"/>
          </a:p>
        </p:txBody>
      </p:sp>
    </p:spTree>
    <p:extLst>
      <p:ext uri="{BB962C8B-B14F-4D97-AF65-F5344CB8AC3E}">
        <p14:creationId xmlns:p14="http://schemas.microsoft.com/office/powerpoint/2010/main" val="3966851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В 2024 г. проведено </a:t>
            </a:r>
            <a:r>
              <a:rPr lang="ru-RU" sz="1200" b="1" kern="1200" dirty="0" smtClean="0">
                <a:solidFill>
                  <a:schemeClr val="tx1"/>
                </a:solidFill>
                <a:effectLst/>
                <a:latin typeface="Arial" panose="020B0604020202020204" pitchFamily="34" charset="0"/>
                <a:ea typeface="+mn-ea"/>
                <a:cs typeface="+mn-cs"/>
              </a:rPr>
              <a:t>2 инспекционных визита</a:t>
            </a:r>
            <a:r>
              <a:rPr lang="ru-RU" sz="1200" kern="1200" dirty="0" smtClean="0">
                <a:solidFill>
                  <a:schemeClr val="tx1"/>
                </a:solidFill>
                <a:effectLst/>
                <a:latin typeface="Arial" panose="020B0604020202020204" pitchFamily="34" charset="0"/>
                <a:ea typeface="+mn-ea"/>
                <a:cs typeface="+mn-cs"/>
              </a:rPr>
              <a:t> по индикатору риска нарушения обязательных требований «наличие на последний день календарного месяца сведений в ГИС МТ об остатках на объекте парфюмерии такой парфюмерии со сроком оборота более 24 месяцев с даты ввода в оборот в объеме более 25% от общего объема парфюмерии, находящейся на хранении на данном объекте».</a:t>
            </a:r>
          </a:p>
          <a:p>
            <a:r>
              <a:rPr lang="ru-RU" sz="1200" u="sng" kern="1200" dirty="0" smtClean="0">
                <a:solidFill>
                  <a:schemeClr val="tx1"/>
                </a:solidFill>
                <a:effectLst/>
                <a:latin typeface="Arial" panose="020B0604020202020204" pitchFamily="34" charset="0"/>
                <a:ea typeface="+mn-ea"/>
                <a:cs typeface="+mn-cs"/>
              </a:rPr>
              <a:t>ИП Башкирова  Т.В. (Бутик, г. Богданович, ул. Спортивная, д. 2).</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Обнаружена продажа товаров без маркировки (духи, туалетная вода). В бутике не представлена информация  о лице, осуществляющем предпринимательскую деятельность, не доведена информация о </a:t>
            </a:r>
            <a:r>
              <a:rPr lang="ru-RU" sz="1200" kern="1200" dirty="0" err="1" smtClean="0">
                <a:solidFill>
                  <a:schemeClr val="tx1"/>
                </a:solidFill>
                <a:effectLst/>
                <a:latin typeface="Arial" panose="020B0604020202020204" pitchFamily="34" charset="0"/>
                <a:ea typeface="+mn-ea"/>
                <a:cs typeface="+mn-cs"/>
              </a:rPr>
              <a:t>гос.регистрации</a:t>
            </a:r>
            <a:r>
              <a:rPr lang="ru-RU" sz="1200" kern="1200" dirty="0" smtClean="0">
                <a:solidFill>
                  <a:schemeClr val="tx1"/>
                </a:solidFill>
                <a:effectLst/>
                <a:latin typeface="Arial" panose="020B0604020202020204" pitchFamily="34" charset="0"/>
                <a:ea typeface="+mn-ea"/>
                <a:cs typeface="+mn-cs"/>
              </a:rPr>
              <a:t>.</a:t>
            </a:r>
          </a:p>
          <a:p>
            <a:r>
              <a:rPr lang="ru-RU" sz="1200" kern="1200" dirty="0" smtClean="0">
                <a:solidFill>
                  <a:schemeClr val="tx1"/>
                </a:solidFill>
                <a:effectLst/>
                <a:latin typeface="Arial" panose="020B0604020202020204" pitchFamily="34" charset="0"/>
                <a:ea typeface="+mn-ea"/>
                <a:cs typeface="+mn-cs"/>
              </a:rPr>
              <a:t>По итогам КНМ составлены протоколы по ч. 2 ст. 15.12. КоАП РФ (вынесен штраф 5000 рублей) и по ст.  14.5. КоАП РФ (предупреждение).</a:t>
            </a:r>
          </a:p>
          <a:p>
            <a:r>
              <a:rPr lang="ru-RU" sz="1200" kern="1200" dirty="0" smtClean="0">
                <a:solidFill>
                  <a:schemeClr val="tx1"/>
                </a:solidFill>
                <a:effectLst/>
                <a:latin typeface="Arial" panose="020B0604020202020204" pitchFamily="34" charset="0"/>
                <a:ea typeface="+mn-ea"/>
                <a:cs typeface="+mn-cs"/>
              </a:rPr>
              <a:t>ИП Никитин Ю.В. (г. Каменск-Уральский, ул. 1 Мая, 6,  магазин «Алиса»)</a:t>
            </a:r>
          </a:p>
          <a:p>
            <a:r>
              <a:rPr lang="ru-RU" sz="1200" kern="1200" dirty="0" smtClean="0">
                <a:solidFill>
                  <a:schemeClr val="tx1"/>
                </a:solidFill>
                <a:effectLst/>
                <a:latin typeface="Arial" panose="020B0604020202020204" pitchFamily="34" charset="0"/>
                <a:ea typeface="+mn-ea"/>
                <a:cs typeface="+mn-cs"/>
              </a:rPr>
              <a:t>До сведения потребителей не доведены Правила продажи товаров, не представлена информация  о гос. регистрации  ИП, на вывеске отсутствует информация о месте нахождения магазина «Алиса», а также о режиме его работы, по ГИС МТ  представлены недостоверные сведения о собственнике товара.</a:t>
            </a:r>
          </a:p>
          <a:p>
            <a:r>
              <a:rPr lang="ru-RU" sz="1200" kern="1200" dirty="0" smtClean="0">
                <a:solidFill>
                  <a:schemeClr val="tx1"/>
                </a:solidFill>
                <a:effectLst/>
                <a:latin typeface="Arial" panose="020B0604020202020204" pitchFamily="34" charset="0"/>
                <a:ea typeface="+mn-ea"/>
                <a:cs typeface="+mn-cs"/>
              </a:rPr>
              <a:t>По итогам КНМ составлены протоколы по ст. 15.12.1. КоАП РФ, ст. 14.15. КоАП РФ (назначено наказание в виде предупреждения); по ст.  14.5. КоАП РФ назначено наказание в виде штрафа 3000 рублей.</a:t>
            </a:r>
          </a:p>
          <a:p>
            <a:r>
              <a:rPr lang="ru-RU" sz="1200" b="1" kern="1200" dirty="0" smtClean="0">
                <a:solidFill>
                  <a:schemeClr val="tx1"/>
                </a:solidFill>
                <a:effectLst/>
                <a:latin typeface="Arial" panose="020B0604020202020204" pitchFamily="34" charset="0"/>
                <a:ea typeface="+mn-ea"/>
                <a:cs typeface="+mn-cs"/>
              </a:rPr>
              <a:t>Наблюдение за соблюдением обязательных требований на сайте ГИС МТ </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ИП Абрамов А.Б., ИП </a:t>
            </a:r>
            <a:r>
              <a:rPr lang="ru-RU" sz="1200" kern="1200" dirty="0" err="1" smtClean="0">
                <a:solidFill>
                  <a:schemeClr val="tx1"/>
                </a:solidFill>
                <a:effectLst/>
                <a:latin typeface="Arial" panose="020B0604020202020204" pitchFamily="34" charset="0"/>
                <a:ea typeface="+mn-ea"/>
                <a:cs typeface="+mn-cs"/>
              </a:rPr>
              <a:t>Рояк</a:t>
            </a:r>
            <a:r>
              <a:rPr lang="ru-RU" sz="1200" kern="1200" dirty="0" smtClean="0">
                <a:solidFill>
                  <a:schemeClr val="tx1"/>
                </a:solidFill>
                <a:effectLst/>
                <a:latin typeface="Arial" panose="020B0604020202020204" pitchFamily="34" charset="0"/>
                <a:ea typeface="+mn-ea"/>
                <a:cs typeface="+mn-cs"/>
              </a:rPr>
              <a:t> Е.Л.  обнаружена реализация продукции  с незарегистрированными кодами идентификации (некорректный код проверки). По итогам КНМ выдано предостережение и рекомендации о соблюдении обязательных требований.</a:t>
            </a:r>
          </a:p>
          <a:p>
            <a:r>
              <a:rPr lang="ru-RU" sz="1200" b="1" kern="1200" dirty="0" smtClean="0">
                <a:solidFill>
                  <a:schemeClr val="tx1"/>
                </a:solidFill>
                <a:effectLst/>
                <a:latin typeface="Arial" panose="020B0604020202020204" pitchFamily="34" charset="0"/>
                <a:ea typeface="+mn-ea"/>
                <a:cs typeface="+mn-cs"/>
              </a:rPr>
              <a:t>Выездные обследования</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ИП Казымов Х.Г.,  ИП Сафаров К.С. ИП Ходжаев С.Э. </a:t>
            </a:r>
          </a:p>
          <a:p>
            <a:r>
              <a:rPr lang="ru-RU" sz="1200" kern="1200" dirty="0" smtClean="0">
                <a:solidFill>
                  <a:schemeClr val="tx1"/>
                </a:solidFill>
                <a:effectLst/>
                <a:latin typeface="Arial" panose="020B0604020202020204" pitchFamily="34" charset="0"/>
                <a:ea typeface="+mn-ea"/>
                <a:cs typeface="+mn-cs"/>
              </a:rPr>
              <a:t>Обнаружена реализация немаркированной парфюмерной продукции (отсутствие </a:t>
            </a:r>
            <a:r>
              <a:rPr lang="en-US" sz="1200" kern="1200" dirty="0" smtClean="0">
                <a:solidFill>
                  <a:schemeClr val="tx1"/>
                </a:solidFill>
                <a:effectLst/>
                <a:latin typeface="Arial" panose="020B0604020202020204" pitchFamily="34" charset="0"/>
                <a:ea typeface="+mn-ea"/>
                <a:cs typeface="+mn-cs"/>
              </a:rPr>
              <a:t>data matrix</a:t>
            </a:r>
            <a:r>
              <a:rPr lang="ru-RU" sz="1200" kern="1200" dirty="0" smtClean="0">
                <a:solidFill>
                  <a:schemeClr val="tx1"/>
                </a:solidFill>
                <a:effectLst/>
                <a:latin typeface="Arial" panose="020B0604020202020204" pitchFamily="34" charset="0"/>
                <a:ea typeface="+mn-ea"/>
                <a:cs typeface="+mn-cs"/>
              </a:rPr>
              <a:t> и маркировки по ТР ТС 009/2011). Выданы рекомендации и объявлено предостережение.</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20</a:t>
            </a:fld>
            <a:endParaRPr lang="ru-RU"/>
          </a:p>
        </p:txBody>
      </p:sp>
    </p:spTree>
    <p:extLst>
      <p:ext uri="{BB962C8B-B14F-4D97-AF65-F5344CB8AC3E}">
        <p14:creationId xmlns:p14="http://schemas.microsoft.com/office/powerpoint/2010/main" val="420829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На территории РФ действуют требования к реализации табачной продукции</a:t>
            </a:r>
          </a:p>
          <a:p>
            <a:pPr marL="171450" lvl="0" indent="-171450">
              <a:buFont typeface="Wingdings" panose="05000000000000000000" pitchFamily="2" charset="2"/>
              <a:buChar char="q"/>
            </a:pPr>
            <a:r>
              <a:rPr lang="ru-RU" sz="1200" kern="1200" dirty="0" smtClean="0">
                <a:solidFill>
                  <a:schemeClr val="tx1"/>
                </a:solidFill>
                <a:effectLst/>
                <a:latin typeface="Arial" panose="020B0604020202020204" pitchFamily="34" charset="0"/>
                <a:ea typeface="+mn-ea"/>
                <a:cs typeface="+mn-cs"/>
              </a:rPr>
              <a:t>наличие маркировки </a:t>
            </a:r>
            <a:r>
              <a:rPr lang="ru-RU" sz="1200" kern="1200" dirty="0" err="1" smtClean="0">
                <a:solidFill>
                  <a:schemeClr val="tx1"/>
                </a:solidFill>
                <a:effectLst/>
                <a:latin typeface="Arial" panose="020B0604020202020204" pitchFamily="34" charset="0"/>
                <a:ea typeface="+mn-ea"/>
                <a:cs typeface="+mn-cs"/>
              </a:rPr>
              <a:t>Data</a:t>
            </a:r>
            <a:r>
              <a:rPr lang="ru-RU" sz="1200" kern="1200" dirty="0" smtClean="0">
                <a:solidFill>
                  <a:schemeClr val="tx1"/>
                </a:solidFill>
                <a:effectLst/>
                <a:latin typeface="Arial" panose="020B0604020202020204" pitchFamily="34" charset="0"/>
                <a:ea typeface="+mn-ea"/>
                <a:cs typeface="+mn-cs"/>
              </a:rPr>
              <a:t> </a:t>
            </a:r>
            <a:r>
              <a:rPr lang="ru-RU" sz="1200" kern="1200" dirty="0" err="1" smtClean="0">
                <a:solidFill>
                  <a:schemeClr val="tx1"/>
                </a:solidFill>
                <a:effectLst/>
                <a:latin typeface="Arial" panose="020B0604020202020204" pitchFamily="34" charset="0"/>
                <a:ea typeface="+mn-ea"/>
                <a:cs typeface="+mn-cs"/>
              </a:rPr>
              <a:t>matrix</a:t>
            </a:r>
            <a:endParaRPr lang="ru-RU" sz="1200" kern="1200" dirty="0" smtClean="0">
              <a:solidFill>
                <a:schemeClr val="tx1"/>
              </a:solidFill>
              <a:effectLst/>
              <a:latin typeface="Arial" panose="020B0604020202020204" pitchFamily="34" charset="0"/>
              <a:ea typeface="+mn-ea"/>
              <a:cs typeface="+mn-cs"/>
            </a:endParaRPr>
          </a:p>
          <a:p>
            <a:pPr marL="171450" lvl="0" indent="-171450">
              <a:buFont typeface="Wingdings" panose="05000000000000000000" pitchFamily="2" charset="2"/>
              <a:buChar char="q"/>
            </a:pPr>
            <a:r>
              <a:rPr lang="ru-RU" sz="1200" kern="1200" dirty="0" smtClean="0">
                <a:solidFill>
                  <a:schemeClr val="tx1"/>
                </a:solidFill>
                <a:effectLst/>
                <a:latin typeface="Arial" panose="020B0604020202020204" pitchFamily="34" charset="0"/>
                <a:ea typeface="+mn-ea"/>
                <a:cs typeface="+mn-cs"/>
              </a:rPr>
              <a:t>требование к информации размещаемой на пачке (русский язык, данные изготовителя, адрес производства и др.)</a:t>
            </a:r>
          </a:p>
          <a:p>
            <a:pPr marL="171450" lvl="0" indent="-171450">
              <a:buFont typeface="Wingdings" panose="05000000000000000000" pitchFamily="2" charset="2"/>
              <a:buChar char="q"/>
            </a:pPr>
            <a:r>
              <a:rPr lang="ru-RU" sz="1200" kern="1200" dirty="0" smtClean="0">
                <a:solidFill>
                  <a:schemeClr val="tx1"/>
                </a:solidFill>
                <a:effectLst/>
                <a:latin typeface="Arial" panose="020B0604020202020204" pitchFamily="34" charset="0"/>
                <a:ea typeface="+mn-ea"/>
                <a:cs typeface="+mn-cs"/>
              </a:rPr>
              <a:t>сведения о минимальной розничной цене</a:t>
            </a:r>
          </a:p>
          <a:p>
            <a:pPr marL="171450" lvl="0" indent="-171450">
              <a:buFont typeface="Wingdings" panose="05000000000000000000" pitchFamily="2" charset="2"/>
              <a:buChar char="q"/>
            </a:pPr>
            <a:r>
              <a:rPr lang="ru-RU" sz="1200" kern="1200" dirty="0" smtClean="0">
                <a:solidFill>
                  <a:schemeClr val="tx1"/>
                </a:solidFill>
                <a:effectLst/>
                <a:latin typeface="Arial" panose="020B0604020202020204" pitchFamily="34" charset="0"/>
                <a:ea typeface="+mn-ea"/>
                <a:cs typeface="+mn-cs"/>
              </a:rPr>
              <a:t>наличие федеральной специальной марки.</a:t>
            </a:r>
          </a:p>
          <a:p>
            <a:r>
              <a:rPr lang="ru-RU" sz="1200" b="1" kern="1200" dirty="0" smtClean="0">
                <a:solidFill>
                  <a:schemeClr val="tx1"/>
                </a:solidFill>
                <a:effectLst/>
                <a:latin typeface="Arial" panose="020B0604020202020204" pitchFamily="34" charset="0"/>
                <a:ea typeface="+mn-ea"/>
                <a:cs typeface="+mn-cs"/>
              </a:rPr>
              <a:t> </a:t>
            </a:r>
            <a:endParaRPr lang="ru-RU" sz="1200" kern="1200" dirty="0" smtClean="0">
              <a:solidFill>
                <a:schemeClr val="tx1"/>
              </a:solidFill>
              <a:effectLst/>
              <a:latin typeface="Arial" panose="020B0604020202020204" pitchFamily="34" charset="0"/>
              <a:ea typeface="+mn-ea"/>
              <a:cs typeface="+mn-cs"/>
            </a:endParaRPr>
          </a:p>
          <a:p>
            <a:r>
              <a:rPr lang="ru-RU" sz="1200" b="1" kern="1200" dirty="0" smtClean="0">
                <a:solidFill>
                  <a:schemeClr val="tx1"/>
                </a:solidFill>
                <a:effectLst/>
                <a:latin typeface="Arial" panose="020B0604020202020204" pitchFamily="34" charset="0"/>
                <a:ea typeface="+mn-ea"/>
                <a:cs typeface="+mn-cs"/>
              </a:rPr>
              <a:t>В 2024 году проведено 31 контрольное (надзорное)  мероприятие, из которых</a:t>
            </a:r>
            <a:r>
              <a:rPr lang="ru-RU" sz="1200" kern="1200" dirty="0" smtClean="0">
                <a:solidFill>
                  <a:schemeClr val="tx1"/>
                </a:solidFill>
                <a:effectLst/>
                <a:latin typeface="Arial" panose="020B0604020202020204" pitchFamily="34" charset="0"/>
                <a:ea typeface="+mn-ea"/>
                <a:cs typeface="+mn-cs"/>
              </a:rPr>
              <a:t>: </a:t>
            </a:r>
          </a:p>
          <a:p>
            <a:pPr lvl="0"/>
            <a:r>
              <a:rPr lang="ru-RU" sz="1200" kern="1200" dirty="0" smtClean="0">
                <a:solidFill>
                  <a:schemeClr val="tx1"/>
                </a:solidFill>
                <a:effectLst/>
                <a:latin typeface="Arial" panose="020B0604020202020204" pitchFamily="34" charset="0"/>
                <a:ea typeface="+mn-ea"/>
                <a:cs typeface="+mn-cs"/>
              </a:rPr>
              <a:t>выездная проверка – 4; </a:t>
            </a:r>
          </a:p>
          <a:p>
            <a:pPr lvl="0"/>
            <a:r>
              <a:rPr lang="ru-RU" sz="1200" kern="1200" dirty="0" smtClean="0">
                <a:solidFill>
                  <a:schemeClr val="tx1"/>
                </a:solidFill>
                <a:effectLst/>
                <a:latin typeface="Arial" panose="020B0604020202020204" pitchFamily="34" charset="0"/>
                <a:ea typeface="+mn-ea"/>
                <a:cs typeface="+mn-cs"/>
              </a:rPr>
              <a:t>инспекционный визит - 4;</a:t>
            </a:r>
          </a:p>
          <a:p>
            <a:pPr lvl="0"/>
            <a:r>
              <a:rPr lang="ru-RU" sz="1200" kern="1200" dirty="0" smtClean="0">
                <a:solidFill>
                  <a:schemeClr val="tx1"/>
                </a:solidFill>
                <a:effectLst/>
                <a:latin typeface="Arial" panose="020B0604020202020204" pitchFamily="34" charset="0"/>
                <a:ea typeface="+mn-ea"/>
                <a:cs typeface="+mn-cs"/>
              </a:rPr>
              <a:t>документарная проверка -1; </a:t>
            </a:r>
          </a:p>
          <a:p>
            <a:pPr lvl="0"/>
            <a:r>
              <a:rPr lang="ru-RU" sz="1200" kern="1200" dirty="0" smtClean="0">
                <a:solidFill>
                  <a:schemeClr val="tx1"/>
                </a:solidFill>
                <a:effectLst/>
                <a:latin typeface="Arial" panose="020B0604020202020204" pitchFamily="34" charset="0"/>
                <a:ea typeface="+mn-ea"/>
                <a:cs typeface="+mn-cs"/>
              </a:rPr>
              <a:t>контрольная закупка – 1; </a:t>
            </a:r>
          </a:p>
          <a:p>
            <a:pPr lvl="0"/>
            <a:r>
              <a:rPr lang="ru-RU" sz="1200" kern="1200" dirty="0" smtClean="0">
                <a:solidFill>
                  <a:schemeClr val="tx1"/>
                </a:solidFill>
                <a:effectLst/>
                <a:latin typeface="Arial" panose="020B0604020202020204" pitchFamily="34" charset="0"/>
                <a:ea typeface="+mn-ea"/>
                <a:cs typeface="+mn-cs"/>
              </a:rPr>
              <a:t>мониторинговая закупка -1.</a:t>
            </a:r>
          </a:p>
          <a:p>
            <a:pPr lvl="0"/>
            <a:r>
              <a:rPr lang="ru-RU" sz="1200" kern="1200" dirty="0" smtClean="0">
                <a:solidFill>
                  <a:schemeClr val="tx1"/>
                </a:solidFill>
                <a:effectLst/>
                <a:latin typeface="Arial" panose="020B0604020202020204" pitchFamily="34" charset="0"/>
                <a:ea typeface="+mn-ea"/>
                <a:cs typeface="+mn-cs"/>
              </a:rPr>
              <a:t>выездное обследование – 15; </a:t>
            </a:r>
          </a:p>
          <a:p>
            <a:pPr lvl="0"/>
            <a:r>
              <a:rPr lang="ru-RU" sz="1200" kern="1200" dirty="0" smtClean="0">
                <a:solidFill>
                  <a:schemeClr val="tx1"/>
                </a:solidFill>
                <a:effectLst/>
                <a:latin typeface="Arial" panose="020B0604020202020204" pitchFamily="34" charset="0"/>
                <a:ea typeface="+mn-ea"/>
                <a:cs typeface="+mn-cs"/>
              </a:rPr>
              <a:t>наблюдение – 4.</a:t>
            </a:r>
          </a:p>
          <a:p>
            <a:r>
              <a:rPr lang="ru-RU" sz="1200" kern="1200" dirty="0" smtClean="0">
                <a:solidFill>
                  <a:schemeClr val="tx1"/>
                </a:solidFill>
                <a:effectLst/>
                <a:latin typeface="Arial" panose="020B0604020202020204" pitchFamily="34" charset="0"/>
                <a:ea typeface="+mn-ea"/>
                <a:cs typeface="+mn-cs"/>
              </a:rPr>
              <a:t>         </a:t>
            </a:r>
            <a:r>
              <a:rPr lang="ru-RU" sz="1200" i="1" kern="1200" dirty="0" smtClean="0">
                <a:solidFill>
                  <a:schemeClr val="tx1"/>
                </a:solidFill>
                <a:effectLst/>
                <a:latin typeface="Arial" panose="020B0604020202020204" pitchFamily="34" charset="0"/>
                <a:ea typeface="+mn-ea"/>
                <a:cs typeface="+mn-cs"/>
              </a:rPr>
              <a:t> </a:t>
            </a:r>
            <a:r>
              <a:rPr lang="ru-RU" sz="1200" kern="1200" dirty="0" smtClean="0">
                <a:solidFill>
                  <a:schemeClr val="tx1"/>
                </a:solidFill>
                <a:effectLst/>
                <a:latin typeface="Arial" panose="020B0604020202020204" pitchFamily="34" charset="0"/>
                <a:ea typeface="+mn-ea"/>
                <a:cs typeface="+mn-cs"/>
              </a:rPr>
              <a:t>Территориальным отделом было проведено </a:t>
            </a:r>
            <a:r>
              <a:rPr lang="ru-RU" sz="1200" b="1" kern="1200" dirty="0" smtClean="0">
                <a:solidFill>
                  <a:schemeClr val="tx1"/>
                </a:solidFill>
                <a:effectLst/>
                <a:latin typeface="Arial" panose="020B0604020202020204" pitchFamily="34" charset="0"/>
                <a:ea typeface="+mn-ea"/>
                <a:cs typeface="+mn-cs"/>
              </a:rPr>
              <a:t>4 инспекционных визита:</a:t>
            </a:r>
            <a:r>
              <a:rPr lang="ru-RU" sz="1200" kern="1200" dirty="0" smtClean="0">
                <a:solidFill>
                  <a:schemeClr val="tx1"/>
                </a:solidFill>
                <a:effectLst/>
                <a:latin typeface="Arial" panose="020B0604020202020204" pitchFamily="34" charset="0"/>
                <a:ea typeface="+mn-ea"/>
                <a:cs typeface="+mn-cs"/>
              </a:rPr>
              <a:t> </a:t>
            </a:r>
          </a:p>
          <a:p>
            <a:r>
              <a:rPr lang="ru-RU" sz="1200" kern="1200" dirty="0" smtClean="0">
                <a:solidFill>
                  <a:schemeClr val="tx1"/>
                </a:solidFill>
                <a:effectLst/>
                <a:latin typeface="Arial" panose="020B0604020202020204" pitchFamily="34" charset="0"/>
                <a:ea typeface="+mn-ea"/>
                <a:cs typeface="+mn-cs"/>
              </a:rPr>
              <a:t>Были выявлены нарушения действующего законодательства: осуществлялась реализация продукции с открытой выкладкой, без прайса, нарушение порядка представления сведений в ГИС МТ. </a:t>
            </a:r>
          </a:p>
          <a:p>
            <a:r>
              <a:rPr lang="ru-RU" sz="1200" kern="1200" dirty="0" smtClean="0">
                <a:solidFill>
                  <a:schemeClr val="tx1"/>
                </a:solidFill>
                <a:effectLst/>
                <a:latin typeface="Arial" panose="020B0604020202020204" pitchFamily="34" charset="0"/>
                <a:ea typeface="+mn-ea"/>
                <a:cs typeface="+mn-cs"/>
              </a:rPr>
              <a:t>По результатам проверок, лица допустившие нарушения привлечены к административной ответственности: </a:t>
            </a:r>
          </a:p>
          <a:p>
            <a:pPr lvl="0"/>
            <a:r>
              <a:rPr lang="ru-RU" sz="1200" kern="1200" dirty="0" smtClean="0">
                <a:solidFill>
                  <a:schemeClr val="tx1"/>
                </a:solidFill>
                <a:effectLst/>
                <a:latin typeface="Arial" panose="020B0604020202020204" pitchFamily="34" charset="0"/>
                <a:ea typeface="+mn-ea"/>
                <a:cs typeface="+mn-cs"/>
              </a:rPr>
              <a:t>ООО «Черное и Белое», по результатам проверки составлены протоколы 14.53, ч.1; 15.12.1; 14.43ч.1; 15.12ч.4 КоАП РФ;</a:t>
            </a:r>
          </a:p>
          <a:p>
            <a:pPr lvl="0"/>
            <a:r>
              <a:rPr lang="ru-RU" sz="1200" kern="1200" dirty="0" smtClean="0">
                <a:solidFill>
                  <a:schemeClr val="tx1"/>
                </a:solidFill>
                <a:effectLst/>
                <a:latin typeface="Arial" panose="020B0604020202020204" pitchFamily="34" charset="0"/>
                <a:ea typeface="+mn-ea"/>
                <a:cs typeface="+mn-cs"/>
              </a:rPr>
              <a:t>ИП </a:t>
            </a:r>
            <a:r>
              <a:rPr lang="ru-RU" sz="1200" kern="1200" dirty="0" err="1" smtClean="0">
                <a:solidFill>
                  <a:schemeClr val="tx1"/>
                </a:solidFill>
                <a:effectLst/>
                <a:latin typeface="Arial" panose="020B0604020202020204" pitchFamily="34" charset="0"/>
                <a:ea typeface="+mn-ea"/>
                <a:cs typeface="+mn-cs"/>
              </a:rPr>
              <a:t>Светогор</a:t>
            </a:r>
            <a:r>
              <a:rPr lang="ru-RU" sz="1200" kern="1200" dirty="0" smtClean="0">
                <a:solidFill>
                  <a:schemeClr val="tx1"/>
                </a:solidFill>
                <a:effectLst/>
                <a:latin typeface="Arial" panose="020B0604020202020204" pitchFamily="34" charset="0"/>
                <a:ea typeface="+mn-ea"/>
                <a:cs typeface="+mn-cs"/>
              </a:rPr>
              <a:t> М.П., г. Каменск-Уральский, ул. </a:t>
            </a:r>
            <a:r>
              <a:rPr lang="ru-RU" sz="1200" kern="1200" dirty="0" err="1" smtClean="0">
                <a:solidFill>
                  <a:schemeClr val="tx1"/>
                </a:solidFill>
                <a:effectLst/>
                <a:latin typeface="Arial" panose="020B0604020202020204" pitchFamily="34" charset="0"/>
                <a:ea typeface="+mn-ea"/>
                <a:cs typeface="+mn-cs"/>
              </a:rPr>
              <a:t>Кунавина</a:t>
            </a:r>
            <a:r>
              <a:rPr lang="ru-RU" sz="1200" kern="1200" dirty="0" smtClean="0">
                <a:solidFill>
                  <a:schemeClr val="tx1"/>
                </a:solidFill>
                <a:effectLst/>
                <a:latin typeface="Arial" panose="020B0604020202020204" pitchFamily="34" charset="0"/>
                <a:ea typeface="+mn-ea"/>
                <a:cs typeface="+mn-cs"/>
              </a:rPr>
              <a:t>, д.4. (ст. 15.12.1 КоАП РФ).</a:t>
            </a:r>
          </a:p>
          <a:p>
            <a:pPr lvl="0"/>
            <a:r>
              <a:rPr lang="ru-RU" sz="1200" kern="1200" dirty="0" smtClean="0">
                <a:solidFill>
                  <a:schemeClr val="tx1"/>
                </a:solidFill>
                <a:effectLst/>
                <a:latin typeface="Arial" panose="020B0604020202020204" pitchFamily="34" charset="0"/>
                <a:ea typeface="+mn-ea"/>
                <a:cs typeface="+mn-cs"/>
              </a:rPr>
              <a:t>ИП Сычева С.А., с. Покровское, ул. Заречная, д.80. (нарушений не выявлено).</a:t>
            </a:r>
          </a:p>
          <a:p>
            <a:pPr lvl="0"/>
            <a:r>
              <a:rPr lang="ru-RU" sz="1200" kern="1200" dirty="0" smtClean="0">
                <a:solidFill>
                  <a:schemeClr val="tx1"/>
                </a:solidFill>
                <a:effectLst/>
                <a:latin typeface="Arial" panose="020B0604020202020204" pitchFamily="34" charset="0"/>
                <a:ea typeface="+mn-ea"/>
                <a:cs typeface="+mn-cs"/>
              </a:rPr>
              <a:t>ИП Архипова В.А., г. Каменск-Уральский, ул. Каменская, д.17Б, Проведено выездное обследование без взаимодействия, по результатам которого выдано предостережение о недопустимости нарушения обязательных требований. В установленный срок предписание не исполнено информация об исполнении не представлена. В раках контроля предписания, выявленные нарушения не устранены, в связи с чем, проведен инспекционный визит. В ходе которого, зафиксированы нарушения, ответственность за совершения которых предусмотрены ст. 14.53 ч.1 КоАП РФ.</a:t>
            </a:r>
          </a:p>
          <a:p>
            <a:r>
              <a:rPr lang="ru-RU" sz="1200" kern="1200" dirty="0" smtClean="0">
                <a:solidFill>
                  <a:schemeClr val="tx1"/>
                </a:solidFill>
                <a:effectLst/>
                <a:latin typeface="Arial" panose="020B0604020202020204" pitchFamily="34" charset="0"/>
                <a:ea typeface="+mn-ea"/>
                <a:cs typeface="+mn-cs"/>
              </a:rPr>
              <a:t>В соответствии Постановлением Правительства РФ от 10.03.2022 N 336 "Об особенностях организации и осуществления государственного контроля (надзора), муниципального контроля" в сфере оборота табачной и </a:t>
            </a:r>
            <a:r>
              <a:rPr lang="ru-RU" sz="1200" kern="1200" dirty="0" err="1" smtClean="0">
                <a:solidFill>
                  <a:schemeClr val="tx1"/>
                </a:solidFill>
                <a:effectLst/>
                <a:latin typeface="Arial" panose="020B0604020202020204" pitchFamily="34" charset="0"/>
                <a:ea typeface="+mn-ea"/>
                <a:cs typeface="+mn-cs"/>
              </a:rPr>
              <a:t>никотиносодержащей</a:t>
            </a:r>
            <a:r>
              <a:rPr lang="ru-RU" sz="1200" kern="1200" dirty="0" smtClean="0">
                <a:solidFill>
                  <a:schemeClr val="tx1"/>
                </a:solidFill>
                <a:effectLst/>
                <a:latin typeface="Arial" panose="020B0604020202020204" pitchFamily="34" charset="0"/>
                <a:ea typeface="+mn-ea"/>
                <a:cs typeface="+mn-cs"/>
              </a:rPr>
              <a:t> продукции проверено 28 субъектов, включенных в план на 2024г. проведения выездных обследований без взаимодействия. По результатам выездных проверок выдано 17 предписаний из которых:</a:t>
            </a:r>
          </a:p>
          <a:p>
            <a:pPr lvl="0"/>
            <a:r>
              <a:rPr lang="ru-RU" sz="1200" kern="1200" dirty="0" smtClean="0">
                <a:solidFill>
                  <a:schemeClr val="tx1"/>
                </a:solidFill>
                <a:effectLst/>
                <a:latin typeface="Arial" panose="020B0604020202020204" pitchFamily="34" charset="0"/>
                <a:ea typeface="+mn-ea"/>
                <a:cs typeface="+mn-cs"/>
              </a:rPr>
              <a:t>6 предписаний исполнены;</a:t>
            </a:r>
          </a:p>
          <a:p>
            <a:pPr lvl="0"/>
            <a:r>
              <a:rPr lang="ru-RU" sz="1200" kern="1200" dirty="0" smtClean="0">
                <a:solidFill>
                  <a:schemeClr val="tx1"/>
                </a:solidFill>
                <a:effectLst/>
                <a:latin typeface="Arial" panose="020B0604020202020204" pitchFamily="34" charset="0"/>
                <a:ea typeface="+mn-ea"/>
                <a:cs typeface="+mn-cs"/>
              </a:rPr>
              <a:t>по 2 предписаниям проведены выездные обследования, предписания остались не исполнены, проведены инспекционные визиты, зафиксированы нарушения обязательных требований.</a:t>
            </a:r>
          </a:p>
          <a:p>
            <a:r>
              <a:rPr lang="ru-RU" sz="1200" kern="1200" dirty="0" smtClean="0">
                <a:solidFill>
                  <a:schemeClr val="tx1"/>
                </a:solidFill>
                <a:effectLst/>
                <a:latin typeface="Arial" panose="020B0604020202020204" pitchFamily="34" charset="0"/>
                <a:ea typeface="+mn-ea"/>
                <a:cs typeface="+mn-cs"/>
              </a:rPr>
              <a:t>В ходе  проведения выездных обследований по 3 субъектам, выявлены нарушения позволяющие провести контрольные (надзорные) мероприятия с взаимодействием (контрольные, мониторинговые закупки).</a:t>
            </a:r>
          </a:p>
          <a:p>
            <a:r>
              <a:rPr lang="ru-RU" sz="1200" kern="1200" dirty="0" smtClean="0">
                <a:solidFill>
                  <a:schemeClr val="tx1"/>
                </a:solidFill>
                <a:effectLst/>
                <a:latin typeface="Arial" panose="020B0604020202020204" pitchFamily="34" charset="0"/>
                <a:ea typeface="+mn-ea"/>
                <a:cs typeface="+mn-cs"/>
              </a:rPr>
              <a:t>Так,  в отношении ИП Кузнецова Ю.В., г. Каменск-Уральский, бул. Комсомольский д. 32 проведено выездное  обследование (в дальнейшем мониторинговая закупка).	В магазине при продаже табачной </a:t>
            </a:r>
            <a:r>
              <a:rPr lang="ru-RU" sz="1200" kern="1200" dirty="0" err="1" smtClean="0">
                <a:solidFill>
                  <a:schemeClr val="tx1"/>
                </a:solidFill>
                <a:effectLst/>
                <a:latin typeface="Arial" panose="020B0604020202020204" pitchFamily="34" charset="0"/>
                <a:ea typeface="+mn-ea"/>
                <a:cs typeface="+mn-cs"/>
              </a:rPr>
              <a:t>иникотиносодержащей</a:t>
            </a:r>
            <a:r>
              <a:rPr lang="ru-RU" sz="1200" kern="1200" dirty="0" smtClean="0">
                <a:solidFill>
                  <a:schemeClr val="tx1"/>
                </a:solidFill>
                <a:effectLst/>
                <a:latin typeface="Arial" panose="020B0604020202020204" pitchFamily="34" charset="0"/>
                <a:ea typeface="+mn-ea"/>
                <a:cs typeface="+mn-cs"/>
              </a:rPr>
              <a:t> продукции предлагались скидки на реализуемую продукцию, а также предлагалось пройти дегустацию </a:t>
            </a:r>
            <a:r>
              <a:rPr lang="ru-RU" sz="1200" kern="1200" dirty="0" err="1" smtClean="0">
                <a:solidFill>
                  <a:schemeClr val="tx1"/>
                </a:solidFill>
                <a:effectLst/>
                <a:latin typeface="Arial" panose="020B0604020202020204" pitchFamily="34" charset="0"/>
                <a:ea typeface="+mn-ea"/>
                <a:cs typeface="+mn-cs"/>
              </a:rPr>
              <a:t>никотиносодержащей</a:t>
            </a:r>
            <a:r>
              <a:rPr lang="ru-RU" sz="1200" kern="1200" dirty="0" smtClean="0">
                <a:solidFill>
                  <a:schemeClr val="tx1"/>
                </a:solidFill>
                <a:effectLst/>
                <a:latin typeface="Arial" panose="020B0604020202020204" pitchFamily="34" charset="0"/>
                <a:ea typeface="+mn-ea"/>
                <a:cs typeface="+mn-cs"/>
              </a:rPr>
              <a:t> продукции.  При сканировании приобретенной продукции "Честный </a:t>
            </a:r>
            <a:r>
              <a:rPr lang="ru-RU" sz="1200" kern="1200" dirty="0" err="1" smtClean="0">
                <a:solidFill>
                  <a:schemeClr val="tx1"/>
                </a:solidFill>
                <a:effectLst/>
                <a:latin typeface="Arial" panose="020B0604020202020204" pitchFamily="34" charset="0"/>
                <a:ea typeface="+mn-ea"/>
                <a:cs typeface="+mn-cs"/>
              </a:rPr>
              <a:t>ЗНАК.Контроль</a:t>
            </a:r>
            <a:r>
              <a:rPr lang="ru-RU" sz="1200" kern="1200" dirty="0" smtClean="0">
                <a:solidFill>
                  <a:schemeClr val="tx1"/>
                </a:solidFill>
                <a:effectLst/>
                <a:latin typeface="Arial" panose="020B0604020202020204" pitchFamily="34" charset="0"/>
                <a:ea typeface="+mn-ea"/>
                <a:cs typeface="+mn-cs"/>
              </a:rPr>
              <a:t>", установлено что, последним получателем </a:t>
            </a:r>
            <a:r>
              <a:rPr lang="ru-RU" sz="1200" kern="1200" dirty="0" err="1" smtClean="0">
                <a:solidFill>
                  <a:schemeClr val="tx1"/>
                </a:solidFill>
                <a:effectLst/>
                <a:latin typeface="Arial" panose="020B0604020202020204" pitchFamily="34" charset="0"/>
                <a:ea typeface="+mn-ea"/>
                <a:cs typeface="+mn-cs"/>
              </a:rPr>
              <a:t>никотиносодержащей</a:t>
            </a:r>
            <a:r>
              <a:rPr lang="ru-RU" sz="1200" kern="1200" dirty="0" smtClean="0">
                <a:solidFill>
                  <a:schemeClr val="tx1"/>
                </a:solidFill>
                <a:effectLst/>
                <a:latin typeface="Arial" panose="020B0604020202020204" pitchFamily="34" charset="0"/>
                <a:ea typeface="+mn-ea"/>
                <a:cs typeface="+mn-cs"/>
              </a:rPr>
              <a:t> продукции является иной хозяйствующий субъект. В отношении  ИП Кузнецова Ю.В. составлены протоколы об административных правонарушениях по ст.14.3.1 и 15.12ч.4 КоАП РФ. Материал по ст.15.12.ч.4 </a:t>
            </a:r>
            <a:r>
              <a:rPr lang="ru-RU" sz="1200" kern="1200" dirty="0" err="1" smtClean="0">
                <a:solidFill>
                  <a:schemeClr val="tx1"/>
                </a:solidFill>
                <a:effectLst/>
                <a:latin typeface="Arial" panose="020B0604020202020204" pitchFamily="34" charset="0"/>
                <a:ea typeface="+mn-ea"/>
                <a:cs typeface="+mn-cs"/>
              </a:rPr>
              <a:t>КоАПРФ</a:t>
            </a:r>
            <a:r>
              <a:rPr lang="ru-RU" sz="1200" kern="1200" dirty="0" smtClean="0">
                <a:solidFill>
                  <a:schemeClr val="tx1"/>
                </a:solidFill>
                <a:effectLst/>
                <a:latin typeface="Arial" panose="020B0604020202020204" pitchFamily="34" charset="0"/>
                <a:ea typeface="+mn-ea"/>
                <a:cs typeface="+mn-cs"/>
              </a:rPr>
              <a:t> направлен в суд, на реализуемую продукцию с нарушением законодательства наложен Арест.  По ст.14.3.1 КоАП РФ вынесено – предупреждение.</a:t>
            </a:r>
          </a:p>
          <a:p>
            <a:r>
              <a:rPr lang="ru-RU" sz="1200" kern="1200" dirty="0" smtClean="0">
                <a:solidFill>
                  <a:schemeClr val="tx1"/>
                </a:solidFill>
                <a:effectLst/>
                <a:latin typeface="Arial" panose="020B0604020202020204" pitchFamily="34" charset="0"/>
                <a:ea typeface="+mn-ea"/>
                <a:cs typeface="+mn-cs"/>
              </a:rPr>
              <a:t>В отношении ИП Губанова Н.В.,  г. Каменск-Уральский, ул. Каменская, д. 79а, установлены следующие нарушения: </a:t>
            </a:r>
          </a:p>
          <a:p>
            <a:r>
              <a:rPr lang="ru-RU" sz="1200" kern="1200" dirty="0" smtClean="0">
                <a:solidFill>
                  <a:schemeClr val="tx1"/>
                </a:solidFill>
                <a:effectLst/>
                <a:latin typeface="Arial" panose="020B0604020202020204" pitchFamily="34" charset="0"/>
                <a:ea typeface="+mn-ea"/>
                <a:cs typeface="+mn-cs"/>
              </a:rPr>
              <a:t>реализация табачной продукции осуществлялась по ценам, ниже действующей единой минимальной цены. Кроме того предприниматель не зарегистрирован в системе ГИС МТ «Честный Знак», и в подсистеме «Табачная продукция». На реализуемой табачной продукции отсутствовала маркировка средствами идентификации.  В отношении  ИП Губанова Н.В. составлены протоколы по ст.14.3.1 и 15.12ч.4 КоАП РФ. Материал по ст.15.12.ч.4 </a:t>
            </a:r>
            <a:r>
              <a:rPr lang="ru-RU" sz="1200" kern="1200" dirty="0" err="1" smtClean="0">
                <a:solidFill>
                  <a:schemeClr val="tx1"/>
                </a:solidFill>
                <a:effectLst/>
                <a:latin typeface="Arial" panose="020B0604020202020204" pitchFamily="34" charset="0"/>
                <a:ea typeface="+mn-ea"/>
                <a:cs typeface="+mn-cs"/>
              </a:rPr>
              <a:t>КоАПРФ</a:t>
            </a:r>
            <a:r>
              <a:rPr lang="ru-RU" sz="1200" kern="1200" dirty="0" smtClean="0">
                <a:solidFill>
                  <a:schemeClr val="tx1"/>
                </a:solidFill>
                <a:effectLst/>
                <a:latin typeface="Arial" panose="020B0604020202020204" pitchFamily="34" charset="0"/>
                <a:ea typeface="+mn-ea"/>
                <a:cs typeface="+mn-cs"/>
              </a:rPr>
              <a:t> направлен в суд, реализуемая продукция с нарушением законодательства изъята из оборота. Информация об изъятии передана в Федеральную службу по контролю за алкогольным и табачным рынками. По ст.14.3.1 КоАП РФ вынесено – предупреждение.</a:t>
            </a:r>
          </a:p>
          <a:p>
            <a:r>
              <a:rPr lang="ru-RU" sz="1200" kern="1200" dirty="0" smtClean="0">
                <a:solidFill>
                  <a:schemeClr val="tx1"/>
                </a:solidFill>
                <a:effectLst/>
                <a:latin typeface="Arial" panose="020B0604020202020204" pitchFamily="34" charset="0"/>
                <a:ea typeface="+mn-ea"/>
                <a:cs typeface="+mn-cs"/>
              </a:rPr>
              <a:t>Информация о реализации табачной продукции маркированной акцизными марками имеющие признаки подделки передана в МО МВД России «Каменск-Уральский» для принятия решения о возбуждении уголовного дела. </a:t>
            </a:r>
          </a:p>
          <a:p>
            <a:r>
              <a:rPr lang="ru-RU" sz="1200" b="1" kern="1200" dirty="0" smtClean="0">
                <a:solidFill>
                  <a:schemeClr val="tx1"/>
                </a:solidFill>
                <a:effectLst/>
                <a:latin typeface="Arial" panose="020B0604020202020204" pitchFamily="34" charset="0"/>
                <a:ea typeface="+mn-ea"/>
                <a:cs typeface="+mn-cs"/>
              </a:rPr>
              <a:t>Материалы МВД</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В 2024 году из МО МВД России «Каменск-Уральский» поступило 3  материала по фактам  продажи немаркированной табачной продукции. По результатам рассмотрения в отношении лиц, осуществляющих реализацию такой продукции составлены протоколы об административном правонарушении по ч. 4 ст.15.12 КоАП РФ, направлены на рассмотрение в мировой суд.</a:t>
            </a:r>
          </a:p>
          <a:p>
            <a:r>
              <a:rPr lang="ru-RU" sz="1200" kern="1200" dirty="0" smtClean="0">
                <a:solidFill>
                  <a:schemeClr val="tx1"/>
                </a:solidFill>
                <a:effectLst/>
                <a:latin typeface="Arial" panose="020B0604020202020204" pitchFamily="34" charset="0"/>
                <a:ea typeface="+mn-ea"/>
                <a:cs typeface="+mn-cs"/>
              </a:rPr>
              <a:t>Проведено </a:t>
            </a:r>
            <a:r>
              <a:rPr lang="ru-RU" sz="1200" b="1" kern="1200" dirty="0" smtClean="0">
                <a:solidFill>
                  <a:schemeClr val="tx1"/>
                </a:solidFill>
                <a:effectLst/>
                <a:latin typeface="Arial" panose="020B0604020202020204" pitchFamily="34" charset="0"/>
                <a:ea typeface="+mn-ea"/>
                <a:cs typeface="+mn-cs"/>
              </a:rPr>
              <a:t>7 выездных обследований</a:t>
            </a:r>
            <a:r>
              <a:rPr lang="ru-RU" sz="1200" kern="1200" dirty="0" smtClean="0">
                <a:solidFill>
                  <a:schemeClr val="tx1"/>
                </a:solidFill>
                <a:effectLst/>
                <a:latin typeface="Arial" panose="020B0604020202020204" pitchFamily="34" charset="0"/>
                <a:ea typeface="+mn-ea"/>
                <a:cs typeface="+mn-cs"/>
              </a:rPr>
              <a:t> в отношении хозяйствующих субъектов, осуществляющих розничную продажу никотинсодержащей продукции и электронных средств доставки никотина, в рамках оценки соблюдения обязательных требований Федерального закона от 23.02.2023 № 15-ФЗ «Об охране здоровья граждан от воздействия окружающего табачного дыма, последствий потребления табака или потребления никотинсодержащей продукции», по результатам которых, хозяйствующим субъектам выданы: </a:t>
            </a:r>
            <a:r>
              <a:rPr lang="ru-RU" sz="1200" b="1" kern="1200" dirty="0" smtClean="0">
                <a:solidFill>
                  <a:schemeClr val="tx1"/>
                </a:solidFill>
                <a:effectLst/>
                <a:latin typeface="Arial" panose="020B0604020202020204" pitchFamily="34" charset="0"/>
                <a:ea typeface="+mn-ea"/>
                <a:cs typeface="+mn-cs"/>
              </a:rPr>
              <a:t>7</a:t>
            </a:r>
            <a:r>
              <a:rPr lang="ru-RU" sz="1200" kern="1200" dirty="0" smtClean="0">
                <a:solidFill>
                  <a:schemeClr val="tx1"/>
                </a:solidFill>
                <a:effectLst/>
                <a:latin typeface="Arial" panose="020B0604020202020204" pitchFamily="34" charset="0"/>
                <a:ea typeface="+mn-ea"/>
                <a:cs typeface="+mn-cs"/>
              </a:rPr>
              <a:t> рекомендаций о соблюдении обязательных требований.</a:t>
            </a:r>
          </a:p>
          <a:p>
            <a:r>
              <a:rPr lang="ru-RU" sz="1200" kern="1200" dirty="0" smtClean="0">
                <a:solidFill>
                  <a:schemeClr val="tx1"/>
                </a:solidFill>
                <a:effectLst/>
                <a:latin typeface="Arial" panose="020B0604020202020204" pitchFamily="34" charset="0"/>
                <a:ea typeface="+mn-ea"/>
                <a:cs typeface="+mn-cs"/>
              </a:rPr>
              <a:t>Проведено </a:t>
            </a:r>
            <a:r>
              <a:rPr lang="ru-RU" sz="1200" b="1" kern="1200" dirty="0" smtClean="0">
                <a:solidFill>
                  <a:schemeClr val="tx1"/>
                </a:solidFill>
                <a:effectLst/>
                <a:latin typeface="Arial" panose="020B0604020202020204" pitchFamily="34" charset="0"/>
                <a:ea typeface="+mn-ea"/>
                <a:cs typeface="+mn-cs"/>
              </a:rPr>
              <a:t>3 наблюдения</a:t>
            </a:r>
            <a:r>
              <a:rPr lang="ru-RU" sz="1200" kern="1200" dirty="0" smtClean="0">
                <a:solidFill>
                  <a:schemeClr val="tx1"/>
                </a:solidFill>
                <a:effectLst/>
                <a:latin typeface="Arial" panose="020B0604020202020204" pitchFamily="34" charset="0"/>
                <a:ea typeface="+mn-ea"/>
                <a:cs typeface="+mn-cs"/>
              </a:rPr>
              <a:t> за соблюдением обязательных требований в части соблюдения запрета дистанционной продажи табачной и никотинсодержащей продукции. Выявлены нарушения, а именно на сайте имеется возможность купить продукцию.</a:t>
            </a:r>
          </a:p>
          <a:p>
            <a:r>
              <a:rPr lang="ru-RU" sz="1200" kern="1200" dirty="0" smtClean="0">
                <a:solidFill>
                  <a:schemeClr val="tx1"/>
                </a:solidFill>
                <a:effectLst/>
                <a:latin typeface="Arial" panose="020B0604020202020204" pitchFamily="34" charset="0"/>
                <a:ea typeface="+mn-ea"/>
                <a:cs typeface="+mn-cs"/>
              </a:rPr>
              <a:t>Подано 4 исковых заявления в защиту прав неопределенного круга потребителей в части реализации табачной продукции вблизи образовательных учреждений. </a:t>
            </a:r>
          </a:p>
          <a:p>
            <a:r>
              <a:rPr lang="ru-RU" sz="1200" kern="1200" dirty="0" smtClean="0">
                <a:solidFill>
                  <a:schemeClr val="tx1"/>
                </a:solidFill>
                <a:effectLst/>
                <a:latin typeface="Arial" panose="020B0604020202020204" pitchFamily="34" charset="0"/>
                <a:ea typeface="+mn-ea"/>
                <a:cs typeface="+mn-cs"/>
              </a:rPr>
              <a:t>Подано 3 заявления о признании информации запрещенной к распространению  в отношении сайтов в сети Интернет, на которых можно приобрести табачную и </a:t>
            </a:r>
            <a:r>
              <a:rPr lang="ru-RU" sz="1200" kern="1200" dirty="0" err="1" smtClean="0">
                <a:solidFill>
                  <a:schemeClr val="tx1"/>
                </a:solidFill>
                <a:effectLst/>
                <a:latin typeface="Arial" panose="020B0604020202020204" pitchFamily="34" charset="0"/>
                <a:ea typeface="+mn-ea"/>
                <a:cs typeface="+mn-cs"/>
              </a:rPr>
              <a:t>никотинсодержащую</a:t>
            </a:r>
            <a:r>
              <a:rPr lang="ru-RU" sz="1200" kern="1200" dirty="0" smtClean="0">
                <a:solidFill>
                  <a:schemeClr val="tx1"/>
                </a:solidFill>
                <a:effectLst/>
                <a:latin typeface="Arial" panose="020B0604020202020204" pitchFamily="34" charset="0"/>
                <a:ea typeface="+mn-ea"/>
                <a:cs typeface="+mn-cs"/>
              </a:rPr>
              <a:t> продукцию.</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22</a:t>
            </a:fld>
            <a:endParaRPr lang="ru-RU"/>
          </a:p>
        </p:txBody>
      </p:sp>
    </p:spTree>
    <p:extLst>
      <p:ext uri="{BB962C8B-B14F-4D97-AF65-F5344CB8AC3E}">
        <p14:creationId xmlns:p14="http://schemas.microsoft.com/office/powerpoint/2010/main" val="3307319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За отчетный период поступило 26 обращений граждан, в том числе:</a:t>
            </a:r>
          </a:p>
          <a:p>
            <a:pPr lvl="0"/>
            <a:r>
              <a:rPr lang="ru-RU" sz="1200" kern="1200" dirty="0" smtClean="0">
                <a:solidFill>
                  <a:schemeClr val="tx1"/>
                </a:solidFill>
                <a:effectLst/>
                <a:latin typeface="Arial" panose="020B0604020202020204" pitchFamily="34" charset="0"/>
                <a:ea typeface="+mn-ea"/>
                <a:cs typeface="+mn-cs"/>
              </a:rPr>
              <a:t>на навязывание  услуг при получении пенсии по доверенности;</a:t>
            </a:r>
          </a:p>
          <a:p>
            <a:pPr lvl="0"/>
            <a:r>
              <a:rPr lang="ru-RU" sz="1200" kern="1200" dirty="0" smtClean="0">
                <a:solidFill>
                  <a:schemeClr val="tx1"/>
                </a:solidFill>
                <a:effectLst/>
                <a:latin typeface="Arial" panose="020B0604020202020204" pitchFamily="34" charset="0"/>
                <a:ea typeface="+mn-ea"/>
                <a:cs typeface="+mn-cs"/>
              </a:rPr>
              <a:t>о непредставлении текста договора страхования; </a:t>
            </a:r>
          </a:p>
          <a:p>
            <a:pPr lvl="0"/>
            <a:r>
              <a:rPr lang="ru-RU" sz="1200" kern="1200" dirty="0" smtClean="0">
                <a:solidFill>
                  <a:schemeClr val="tx1"/>
                </a:solidFill>
                <a:effectLst/>
                <a:latin typeface="Arial" panose="020B0604020202020204" pitchFamily="34" charset="0"/>
                <a:ea typeface="+mn-ea"/>
                <a:cs typeface="+mn-cs"/>
              </a:rPr>
              <a:t>о повышении процентной ставки при отказе от договора страхования; </a:t>
            </a:r>
          </a:p>
          <a:p>
            <a:pPr lvl="0"/>
            <a:r>
              <a:rPr lang="ru-RU" sz="1200" kern="1200" dirty="0" smtClean="0">
                <a:solidFill>
                  <a:schemeClr val="tx1"/>
                </a:solidFill>
                <a:effectLst/>
                <a:latin typeface="Arial" panose="020B0604020202020204" pitchFamily="34" charset="0"/>
                <a:ea typeface="+mn-ea"/>
                <a:cs typeface="+mn-cs"/>
              </a:rPr>
              <a:t>о навязывании услуг страхования  при выдачи </a:t>
            </a:r>
            <a:r>
              <a:rPr lang="ru-RU" sz="1200" kern="1200" dirty="0" err="1" smtClean="0">
                <a:solidFill>
                  <a:schemeClr val="tx1"/>
                </a:solidFill>
                <a:effectLst/>
                <a:latin typeface="Arial" panose="020B0604020202020204" pitchFamily="34" charset="0"/>
                <a:ea typeface="+mn-ea"/>
                <a:cs typeface="+mn-cs"/>
              </a:rPr>
              <a:t>микрозайма</a:t>
            </a:r>
            <a:r>
              <a:rPr lang="ru-RU" sz="1200" kern="1200" dirty="0" smtClean="0">
                <a:solidFill>
                  <a:schemeClr val="tx1"/>
                </a:solidFill>
                <a:effectLst/>
                <a:latin typeface="Arial" panose="020B0604020202020204" pitchFamily="34" charset="0"/>
                <a:ea typeface="+mn-ea"/>
                <a:cs typeface="+mn-cs"/>
              </a:rPr>
              <a:t>. </a:t>
            </a:r>
          </a:p>
          <a:p>
            <a:pPr lvl="0"/>
            <a:r>
              <a:rPr lang="ru-RU" sz="1200" kern="1200" dirty="0" smtClean="0">
                <a:solidFill>
                  <a:schemeClr val="tx1"/>
                </a:solidFill>
                <a:effectLst/>
                <a:latin typeface="Arial" panose="020B0604020202020204" pitchFamily="34" charset="0"/>
                <a:ea typeface="+mn-ea"/>
                <a:cs typeface="+mn-cs"/>
              </a:rPr>
              <a:t>о введении потребителя в заблуждение относительно природы сделки (под видом договора банковского вклада предложено заключить договор доверительного управления). </a:t>
            </a:r>
          </a:p>
          <a:p>
            <a:r>
              <a:rPr lang="ru-RU" sz="1200" kern="1200" dirty="0" smtClean="0">
                <a:solidFill>
                  <a:schemeClr val="tx1"/>
                </a:solidFill>
                <a:effectLst/>
                <a:latin typeface="Arial" panose="020B0604020202020204" pitchFamily="34" charset="0"/>
                <a:ea typeface="+mn-ea"/>
                <a:cs typeface="+mn-cs"/>
              </a:rPr>
              <a:t>8 обращений потребителей направлены по подведомственности в Центральный банк РФ.</a:t>
            </a:r>
          </a:p>
          <a:p>
            <a:r>
              <a:rPr lang="ru-RU" sz="1200" b="1" kern="1200" dirty="0" smtClean="0">
                <a:solidFill>
                  <a:schemeClr val="tx1"/>
                </a:solidFill>
                <a:effectLst/>
                <a:latin typeface="Arial" panose="020B0604020202020204" pitchFamily="34" charset="0"/>
                <a:ea typeface="+mn-ea"/>
                <a:cs typeface="+mn-cs"/>
              </a:rPr>
              <a:t>Контрольные (надзорные) мероприятия (наблюдения)</a:t>
            </a:r>
            <a:endParaRPr lang="ru-RU" sz="1200" kern="1200" dirty="0" smtClean="0">
              <a:solidFill>
                <a:schemeClr val="tx1"/>
              </a:solidFill>
              <a:effectLst/>
              <a:latin typeface="Arial" panose="020B0604020202020204" pitchFamily="34" charset="0"/>
              <a:ea typeface="+mn-ea"/>
              <a:cs typeface="+mn-cs"/>
            </a:endParaRPr>
          </a:p>
          <a:p>
            <a:r>
              <a:rPr lang="ru-RU" sz="1200" u="sng" kern="1200" dirty="0" smtClean="0">
                <a:solidFill>
                  <a:schemeClr val="tx1"/>
                </a:solidFill>
                <a:effectLst/>
                <a:latin typeface="Arial" panose="020B0604020202020204" pitchFamily="34" charset="0"/>
                <a:ea typeface="+mn-ea"/>
                <a:cs typeface="+mn-cs"/>
              </a:rPr>
              <a:t>ООО «</a:t>
            </a:r>
            <a:r>
              <a:rPr lang="ru-RU" sz="1200" u="sng" kern="1200" dirty="0" err="1" smtClean="0">
                <a:solidFill>
                  <a:schemeClr val="tx1"/>
                </a:solidFill>
                <a:effectLst/>
                <a:latin typeface="Arial" panose="020B0604020202020204" pitchFamily="34" charset="0"/>
                <a:ea typeface="+mn-ea"/>
                <a:cs typeface="+mn-cs"/>
              </a:rPr>
              <a:t>Микрокредитная</a:t>
            </a:r>
            <a:r>
              <a:rPr lang="ru-RU" sz="1200" u="sng" kern="1200" dirty="0" smtClean="0">
                <a:solidFill>
                  <a:schemeClr val="tx1"/>
                </a:solidFill>
                <a:effectLst/>
                <a:latin typeface="Arial" panose="020B0604020202020204" pitchFamily="34" charset="0"/>
                <a:ea typeface="+mn-ea"/>
                <a:cs typeface="+mn-cs"/>
              </a:rPr>
              <a:t> компания универсального финансирования». </a:t>
            </a:r>
            <a:r>
              <a:rPr lang="ru-RU" sz="1200" kern="1200" dirty="0" smtClean="0">
                <a:solidFill>
                  <a:schemeClr val="tx1"/>
                </a:solidFill>
                <a:effectLst/>
                <a:latin typeface="Arial" panose="020B0604020202020204" pitchFamily="34" charset="0"/>
                <a:ea typeface="+mn-ea"/>
                <a:cs typeface="+mn-cs"/>
              </a:rPr>
              <a:t>В Предложении (оферте) о заключении договора </a:t>
            </a:r>
            <a:r>
              <a:rPr lang="ru-RU" sz="1200" kern="1200" dirty="0" err="1" smtClean="0">
                <a:solidFill>
                  <a:schemeClr val="tx1"/>
                </a:solidFill>
                <a:effectLst/>
                <a:latin typeface="Arial" panose="020B0604020202020204" pitchFamily="34" charset="0"/>
                <a:ea typeface="+mn-ea"/>
                <a:cs typeface="+mn-cs"/>
              </a:rPr>
              <a:t>микрозайма</a:t>
            </a:r>
            <a:r>
              <a:rPr lang="ru-RU" sz="1200" kern="1200" dirty="0" smtClean="0">
                <a:solidFill>
                  <a:schemeClr val="tx1"/>
                </a:solidFill>
                <a:effectLst/>
                <a:latin typeface="Arial" panose="020B0604020202020204" pitchFamily="34" charset="0"/>
                <a:ea typeface="+mn-ea"/>
                <a:cs typeface="+mn-cs"/>
              </a:rPr>
              <a:t>  отсутствуют сведения о подтверждении согласия заемщика на оказание дополнительных услуг. Кроме того,  потребителю не представлена реальная возможность отказаться от уступки прав требования, в пункте 13 договора, проставлена автоматически отметка о согласии. Потребитель лишен возможности самостоятельно проставить отметки о согласии, либо отказе.</a:t>
            </a:r>
          </a:p>
          <a:p>
            <a:r>
              <a:rPr lang="ru-RU" sz="1200" kern="1200" dirty="0" smtClean="0">
                <a:solidFill>
                  <a:schemeClr val="tx1"/>
                </a:solidFill>
                <a:effectLst/>
                <a:latin typeface="Arial" panose="020B0604020202020204" pitchFamily="34" charset="0"/>
                <a:ea typeface="+mn-ea"/>
                <a:cs typeface="+mn-cs"/>
              </a:rPr>
              <a:t>  </a:t>
            </a:r>
            <a:r>
              <a:rPr lang="ru-RU" sz="1200" u="sng" kern="1200" dirty="0" smtClean="0">
                <a:solidFill>
                  <a:schemeClr val="tx1"/>
                </a:solidFill>
                <a:effectLst/>
                <a:latin typeface="Arial" panose="020B0604020202020204" pitchFamily="34" charset="0"/>
                <a:ea typeface="+mn-ea"/>
                <a:cs typeface="+mn-cs"/>
              </a:rPr>
              <a:t>ООО МКК «</a:t>
            </a:r>
            <a:r>
              <a:rPr lang="ru-RU" sz="1200" u="sng" kern="1200" dirty="0" err="1" smtClean="0">
                <a:solidFill>
                  <a:schemeClr val="tx1"/>
                </a:solidFill>
                <a:effectLst/>
                <a:latin typeface="Arial" panose="020B0604020202020204" pitchFamily="34" charset="0"/>
                <a:ea typeface="+mn-ea"/>
                <a:cs typeface="+mn-cs"/>
              </a:rPr>
              <a:t>Срочноденьги</a:t>
            </a:r>
            <a:r>
              <a:rPr lang="ru-RU" sz="1200" u="sng" kern="1200" dirty="0" smtClean="0">
                <a:solidFill>
                  <a:schemeClr val="tx1"/>
                </a:solidFill>
                <a:effectLst/>
                <a:latin typeface="Arial" panose="020B0604020202020204" pitchFamily="34" charset="0"/>
                <a:ea typeface="+mn-ea"/>
                <a:cs typeface="+mn-cs"/>
              </a:rPr>
              <a:t>» нарушений не выявлено.</a:t>
            </a:r>
            <a:endParaRPr lang="ru-RU" sz="1200" kern="1200" dirty="0" smtClean="0">
              <a:solidFill>
                <a:schemeClr val="tx1"/>
              </a:solidFill>
              <a:effectLst/>
              <a:latin typeface="Arial" panose="020B0604020202020204" pitchFamily="34" charset="0"/>
              <a:ea typeface="+mn-ea"/>
              <a:cs typeface="+mn-cs"/>
            </a:endParaRPr>
          </a:p>
          <a:p>
            <a:r>
              <a:rPr lang="ru-RU" sz="1200" b="1" kern="1200" dirty="0" smtClean="0">
                <a:solidFill>
                  <a:schemeClr val="tx1"/>
                </a:solidFill>
                <a:effectLst/>
                <a:latin typeface="Arial" panose="020B0604020202020204" pitchFamily="34" charset="0"/>
                <a:ea typeface="+mn-ea"/>
                <a:cs typeface="+mn-cs"/>
              </a:rPr>
              <a:t>Судебная защита </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2 заключения по искам потребителей</a:t>
            </a:r>
          </a:p>
          <a:p>
            <a:r>
              <a:rPr lang="ru-RU" sz="1200" u="sng" kern="1200" dirty="0" smtClean="0">
                <a:solidFill>
                  <a:schemeClr val="tx1"/>
                </a:solidFill>
                <a:effectLst/>
                <a:latin typeface="Arial" panose="020B0604020202020204" pitchFamily="34" charset="0"/>
                <a:ea typeface="+mn-ea"/>
                <a:cs typeface="+mn-cs"/>
              </a:rPr>
              <a:t>ПАО «Сбербанк» (навязывание услуг). </a:t>
            </a:r>
            <a:r>
              <a:rPr lang="ru-RU" sz="1200" kern="1200" dirty="0" smtClean="0">
                <a:solidFill>
                  <a:schemeClr val="tx1"/>
                </a:solidFill>
                <a:effectLst/>
                <a:latin typeface="Arial" panose="020B0604020202020204" pitchFamily="34" charset="0"/>
                <a:ea typeface="+mn-ea"/>
                <a:cs typeface="+mn-cs"/>
              </a:rPr>
              <a:t>Сотрудником Банка была навязана услуга страхования при выдаче кредита. Впоследствии денежные средства были возвращены. Однако потребитель обратился в суд с требованием компенсации морального вреда. Иск удовлетворен.</a:t>
            </a:r>
          </a:p>
          <a:p>
            <a:r>
              <a:rPr lang="ru-RU" sz="1200" u="sng" kern="1200" dirty="0" smtClean="0">
                <a:solidFill>
                  <a:schemeClr val="tx1"/>
                </a:solidFill>
                <a:effectLst/>
                <a:latin typeface="Arial" panose="020B0604020202020204" pitchFamily="34" charset="0"/>
                <a:ea typeface="+mn-ea"/>
                <a:cs typeface="+mn-cs"/>
              </a:rPr>
              <a:t>Ремонт автомобиля по КАСКО. </a:t>
            </a:r>
            <a:r>
              <a:rPr lang="ru-RU" sz="1200" kern="1200" dirty="0" smtClean="0">
                <a:solidFill>
                  <a:schemeClr val="tx1"/>
                </a:solidFill>
                <a:effectLst/>
                <a:latin typeface="Arial" panose="020B0604020202020204" pitchFamily="34" charset="0"/>
                <a:ea typeface="+mn-ea"/>
                <a:cs typeface="+mn-cs"/>
              </a:rPr>
              <a:t>Истец обратился в страховую компанию в связи с ДТП Случай признан страховым; истцу выдано направление на ремонт транспортного средства. Однако работы по ремонту переданного ТС не были выполнены. Иск удовлетворен.</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23</a:t>
            </a:fld>
            <a:endParaRPr lang="ru-RU"/>
          </a:p>
        </p:txBody>
      </p:sp>
    </p:spTree>
    <p:extLst>
      <p:ext uri="{BB962C8B-B14F-4D97-AF65-F5344CB8AC3E}">
        <p14:creationId xmlns:p14="http://schemas.microsoft.com/office/powerpoint/2010/main" val="108432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В 2024 г.  поступило 338 письменных обращений граждан, что несколько выше количества письменных обращений за 2023 г. (320).</a:t>
            </a:r>
          </a:p>
          <a:p>
            <a:r>
              <a:rPr lang="ru-RU" sz="1200" kern="1200" dirty="0" smtClean="0">
                <a:solidFill>
                  <a:schemeClr val="tx1"/>
                </a:solidFill>
                <a:effectLst/>
                <a:latin typeface="Arial" panose="020B0604020202020204" pitchFamily="34" charset="0"/>
                <a:ea typeface="+mn-ea"/>
                <a:cs typeface="+mn-cs"/>
              </a:rPr>
              <a:t>Обращения рассматриваются согласно положений Федерального закона от 02.05.2006 N 59-ФЗ «О порядке рассмотрения обращений граждан Российской Федерации» и положений Федерального закона «О государственном контроле (надзоре) и муниципальном контроле в Российской Федерации» от 31.07.2020 N 248-ФЗ.</a:t>
            </a:r>
          </a:p>
          <a:p>
            <a:r>
              <a:rPr lang="ru-RU" sz="1200" kern="1200" dirty="0" smtClean="0">
                <a:solidFill>
                  <a:schemeClr val="tx1"/>
                </a:solidFill>
                <a:effectLst/>
                <a:latin typeface="Arial" panose="020B0604020202020204" pitchFamily="34" charset="0"/>
                <a:ea typeface="+mn-ea"/>
                <a:cs typeface="+mn-cs"/>
              </a:rPr>
              <a:t> Обращения поступают в Роспотребнадзор преимущественно в форме жалоб о нарушении прав потребителей, редко в форме предложений и просьб. </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2</a:t>
            </a:fld>
            <a:endParaRPr lang="ru-RU"/>
          </a:p>
        </p:txBody>
      </p:sp>
    </p:spTree>
    <p:extLst>
      <p:ext uri="{BB962C8B-B14F-4D97-AF65-F5344CB8AC3E}">
        <p14:creationId xmlns:p14="http://schemas.microsoft.com/office/powerpoint/2010/main" val="301241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В 2024 году поступило 16 письменных обращений с жалобами на медицинские услуги. По 10 обращениям даны разъяснения прав, также  14 обращений направлены по подведомственности </a:t>
            </a:r>
          </a:p>
          <a:p>
            <a:r>
              <a:rPr lang="ru-RU" sz="1200" kern="1200" dirty="0" smtClean="0">
                <a:solidFill>
                  <a:schemeClr val="tx1"/>
                </a:solidFill>
                <a:effectLst/>
                <a:latin typeface="Arial" panose="020B0604020202020204" pitchFamily="34" charset="0"/>
                <a:ea typeface="+mn-ea"/>
                <a:cs typeface="+mn-cs"/>
              </a:rPr>
              <a:t>Проведены 4 контрольных (надзорных) мероприятия без взаимодействия.</a:t>
            </a:r>
          </a:p>
          <a:p>
            <a:r>
              <a:rPr lang="ru-RU" sz="1200" b="1" kern="1200" dirty="0" smtClean="0">
                <a:solidFill>
                  <a:schemeClr val="tx1"/>
                </a:solidFill>
                <a:effectLst/>
                <a:latin typeface="Arial" panose="020B0604020202020204" pitchFamily="34" charset="0"/>
                <a:ea typeface="+mn-ea"/>
                <a:cs typeface="+mn-cs"/>
              </a:rPr>
              <a:t>Наблюдения </a:t>
            </a:r>
            <a:r>
              <a:rPr lang="ru-RU" sz="1200" kern="1200" dirty="0" smtClean="0">
                <a:solidFill>
                  <a:schemeClr val="tx1"/>
                </a:solidFill>
                <a:effectLst/>
                <a:latin typeface="Arial" panose="020B0604020202020204" pitchFamily="34" charset="0"/>
                <a:ea typeface="+mn-ea"/>
                <a:cs typeface="+mn-cs"/>
              </a:rPr>
              <a:t>на официальных сайтах медицинских организаций в сети Интернет в отношении:</a:t>
            </a:r>
          </a:p>
          <a:p>
            <a:r>
              <a:rPr lang="ru-RU" sz="1200" u="sng" kern="1200" dirty="0" smtClean="0">
                <a:solidFill>
                  <a:schemeClr val="tx1"/>
                </a:solidFill>
                <a:effectLst/>
                <a:latin typeface="Arial" panose="020B0604020202020204" pitchFamily="34" charset="0"/>
                <a:ea typeface="+mn-ea"/>
                <a:cs typeface="+mn-cs"/>
              </a:rPr>
              <a:t>ООО Медицинский центр «</a:t>
            </a:r>
            <a:r>
              <a:rPr lang="ru-RU" sz="1200" u="sng" kern="1200" dirty="0" err="1" smtClean="0">
                <a:solidFill>
                  <a:schemeClr val="tx1"/>
                </a:solidFill>
                <a:effectLst/>
                <a:latin typeface="Arial" panose="020B0604020202020204" pitchFamily="34" charset="0"/>
                <a:ea typeface="+mn-ea"/>
                <a:cs typeface="+mn-cs"/>
              </a:rPr>
              <a:t>Иммуноресурс</a:t>
            </a:r>
            <a:r>
              <a:rPr lang="ru-RU" sz="1200" u="sng" kern="1200" dirty="0" smtClean="0">
                <a:solidFill>
                  <a:schemeClr val="tx1"/>
                </a:solidFill>
                <a:effectLst/>
                <a:latin typeface="Arial" panose="020B0604020202020204" pitchFamily="34" charset="0"/>
                <a:ea typeface="+mn-ea"/>
                <a:cs typeface="+mn-cs"/>
              </a:rPr>
              <a:t>»,  г. Каменск-Уральский, Алюминиевая ул., 45, ООО «Центр здоровья и красоты «РАДОМИР», г. Каменск-Уральский, Суворова ул., д. 34 кв. 91</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Выявлены нарушения: Общество не предоставило информацию, наличие которой предусмотрена правилами оказания платных медицинских услуг.</a:t>
            </a:r>
          </a:p>
          <a:p>
            <a:r>
              <a:rPr lang="ru-RU" sz="1200" b="1" kern="1200" dirty="0" smtClean="0">
                <a:solidFill>
                  <a:schemeClr val="tx1"/>
                </a:solidFill>
                <a:effectLst/>
                <a:latin typeface="Arial" panose="020B0604020202020204" pitchFamily="34" charset="0"/>
                <a:ea typeface="+mn-ea"/>
                <a:cs typeface="+mn-cs"/>
              </a:rPr>
              <a:t> Выездное обследование</a:t>
            </a:r>
            <a:endParaRPr lang="ru-RU" sz="1200" kern="1200" dirty="0" smtClean="0">
              <a:solidFill>
                <a:schemeClr val="tx1"/>
              </a:solidFill>
              <a:effectLst/>
              <a:latin typeface="Arial" panose="020B0604020202020204" pitchFamily="34" charset="0"/>
              <a:ea typeface="+mn-ea"/>
              <a:cs typeface="+mn-cs"/>
            </a:endParaRPr>
          </a:p>
          <a:p>
            <a:r>
              <a:rPr lang="ru-RU" sz="1200" u="sng" kern="1200" dirty="0" smtClean="0">
                <a:solidFill>
                  <a:schemeClr val="tx1"/>
                </a:solidFill>
                <a:effectLst/>
                <a:latin typeface="Arial" panose="020B0604020202020204" pitchFamily="34" charset="0"/>
                <a:ea typeface="+mn-ea"/>
                <a:cs typeface="+mn-cs"/>
              </a:rPr>
              <a:t>Общество с ограниченной ответственностью "У трех пещер", г. Каменск-Уральский, пер. Санаторный, д.26</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Выявлены нарушения: Общество не довело до сведения  потребителей Правила предоставления медицинскими организациями платных медицинских услуг, утвержденные Постановлением Правительства РФ от 11.05.2023 г. № 736, а также иную информацию, предусмотренную правилами.</a:t>
            </a:r>
          </a:p>
          <a:p>
            <a:r>
              <a:rPr lang="ru-RU" sz="1200" b="1" u="none" strike="noStrike" kern="1200" dirty="0" smtClean="0">
                <a:solidFill>
                  <a:schemeClr val="tx1"/>
                </a:solidFill>
                <a:effectLst/>
                <a:latin typeface="Arial" panose="020B0604020202020204" pitchFamily="34" charset="0"/>
                <a:ea typeface="+mn-ea"/>
                <a:cs typeface="+mn-cs"/>
              </a:rPr>
              <a:t> </a:t>
            </a:r>
            <a:endParaRPr lang="ru-RU" sz="1200" kern="1200" dirty="0" smtClean="0">
              <a:solidFill>
                <a:schemeClr val="tx1"/>
              </a:solidFill>
              <a:effectLst/>
              <a:latin typeface="Arial" panose="020B0604020202020204" pitchFamily="34" charset="0"/>
              <a:ea typeface="+mn-ea"/>
              <a:cs typeface="+mn-cs"/>
            </a:endParaRPr>
          </a:p>
          <a:p>
            <a:r>
              <a:rPr lang="ru-RU" sz="1200" u="sng" kern="1200" dirty="0" smtClean="0">
                <a:solidFill>
                  <a:schemeClr val="tx1"/>
                </a:solidFill>
                <a:effectLst/>
                <a:latin typeface="Arial" panose="020B0604020202020204" pitchFamily="34" charset="0"/>
                <a:ea typeface="+mn-ea"/>
                <a:cs typeface="+mn-cs"/>
              </a:rPr>
              <a:t>ГАУЗ СО «СВЕРДЛОВСКАЯ ОБЛАСТНАЯ КЛИНИЧЕСКАЯ ПСИХИАТРИЧЕСКАЯ БОЛЬНИЦА», г. Каменск-Уральский, ул. Абрамова, д.2 А , </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Обнаружено: на вывеске недостоверная  информация о месте нахождения; информация предусмотренная  Правилами № 736 предоставляется не в полном объеме.</a:t>
            </a:r>
          </a:p>
          <a:p>
            <a:r>
              <a:rPr lang="ru-RU" sz="1200" kern="1200" dirty="0" smtClean="0">
                <a:solidFill>
                  <a:schemeClr val="tx1"/>
                </a:solidFill>
                <a:effectLst/>
                <a:latin typeface="Arial" panose="020B0604020202020204" pitchFamily="34" charset="0"/>
                <a:ea typeface="+mn-ea"/>
                <a:cs typeface="+mn-cs"/>
              </a:rPr>
              <a:t>По результатам проведения надзорного мероприятия юридическому лицу выданы  рекомендации по соблюдению обязательных требований.</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24</a:t>
            </a:fld>
            <a:endParaRPr lang="ru-RU"/>
          </a:p>
        </p:txBody>
      </p:sp>
    </p:spTree>
    <p:extLst>
      <p:ext uri="{BB962C8B-B14F-4D97-AF65-F5344CB8AC3E}">
        <p14:creationId xmlns:p14="http://schemas.microsoft.com/office/powerpoint/2010/main" val="3977314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Arial" panose="020B0604020202020204" pitchFamily="34" charset="0"/>
                <a:ea typeface="+mn-ea"/>
                <a:cs typeface="+mn-cs"/>
              </a:rPr>
              <a:t>Контрольные (надзорные) мероприятия</a:t>
            </a:r>
            <a:endParaRPr lang="ru-RU" sz="1200" kern="1200" dirty="0" smtClean="0">
              <a:solidFill>
                <a:schemeClr val="tx1"/>
              </a:solidFill>
              <a:effectLst/>
              <a:latin typeface="Arial" panose="020B0604020202020204" pitchFamily="34" charset="0"/>
              <a:ea typeface="+mn-ea"/>
              <a:cs typeface="+mn-cs"/>
            </a:endParaRPr>
          </a:p>
          <a:p>
            <a:r>
              <a:rPr lang="ru-RU" sz="1200" b="1" kern="1200" dirty="0" smtClean="0">
                <a:solidFill>
                  <a:schemeClr val="tx1"/>
                </a:solidFill>
                <a:effectLst/>
                <a:latin typeface="Arial" panose="020B0604020202020204" pitchFamily="34" charset="0"/>
                <a:ea typeface="+mn-ea"/>
                <a:cs typeface="+mn-cs"/>
              </a:rPr>
              <a:t>Наблюдение в сети Интернет</a:t>
            </a:r>
            <a:endParaRPr lang="ru-RU" sz="1200" kern="1200" dirty="0" smtClean="0">
              <a:solidFill>
                <a:schemeClr val="tx1"/>
              </a:solidFill>
              <a:effectLst/>
              <a:latin typeface="Arial" panose="020B0604020202020204" pitchFamily="34" charset="0"/>
              <a:ea typeface="+mn-ea"/>
              <a:cs typeface="+mn-cs"/>
            </a:endParaRPr>
          </a:p>
          <a:p>
            <a:r>
              <a:rPr lang="ru-RU" sz="1200" u="sng" kern="1200" dirty="0" smtClean="0">
                <a:solidFill>
                  <a:schemeClr val="tx1"/>
                </a:solidFill>
                <a:effectLst/>
                <a:latin typeface="Arial" panose="020B0604020202020204" pitchFamily="34" charset="0"/>
                <a:ea typeface="+mn-ea"/>
                <a:cs typeface="+mn-cs"/>
              </a:rPr>
              <a:t>ГБУДО «Детская художественная школа № 1», г. Каменск-Уральский, бульвар Парижской Коммуны, д. 18.</a:t>
            </a:r>
            <a:r>
              <a:rPr lang="ru-RU" sz="1200" kern="1200" dirty="0" smtClean="0">
                <a:solidFill>
                  <a:schemeClr val="tx1"/>
                </a:solidFill>
                <a:effectLst/>
                <a:latin typeface="Arial" panose="020B0604020202020204" pitchFamily="34" charset="0"/>
                <a:ea typeface="+mn-ea"/>
                <a:cs typeface="+mn-cs"/>
              </a:rPr>
              <a:t> Обнаружены нарушения: Типовая форма договора, используемая для потребителей, содержит недопустимые условия (оплата услуг только в безналичном порядке).</a:t>
            </a:r>
          </a:p>
          <a:p>
            <a:r>
              <a:rPr lang="ru-RU" sz="1200" b="1" kern="1200" dirty="0" smtClean="0">
                <a:solidFill>
                  <a:schemeClr val="tx1"/>
                </a:solidFill>
                <a:effectLst/>
                <a:latin typeface="Arial" panose="020B0604020202020204" pitchFamily="34" charset="0"/>
                <a:ea typeface="+mn-ea"/>
                <a:cs typeface="+mn-cs"/>
              </a:rPr>
              <a:t>20 наблюдений</a:t>
            </a:r>
            <a:r>
              <a:rPr lang="ru-RU" sz="1200" kern="1200" dirty="0" smtClean="0">
                <a:solidFill>
                  <a:schemeClr val="tx1"/>
                </a:solidFill>
                <a:effectLst/>
                <a:latin typeface="Arial" panose="020B0604020202020204" pitchFamily="34" charset="0"/>
                <a:ea typeface="+mn-ea"/>
                <a:cs typeface="+mn-cs"/>
              </a:rPr>
              <a:t> по ГИС МТ в отношении участников оборота молочной продукции, которые обеспечивают питание учащихся школ и детских садов.</a:t>
            </a:r>
          </a:p>
          <a:p>
            <a:r>
              <a:rPr lang="ru-RU" sz="1200" b="1" kern="1200" dirty="0" smtClean="0">
                <a:solidFill>
                  <a:schemeClr val="tx1"/>
                </a:solidFill>
                <a:effectLst/>
                <a:latin typeface="Arial" panose="020B0604020202020204" pitchFamily="34" charset="0"/>
                <a:ea typeface="+mn-ea"/>
                <a:cs typeface="+mn-cs"/>
              </a:rPr>
              <a:t>Выездное обследование</a:t>
            </a:r>
            <a:endParaRPr lang="ru-RU" sz="1200" kern="1200" dirty="0" smtClean="0">
              <a:solidFill>
                <a:schemeClr val="tx1"/>
              </a:solidFill>
              <a:effectLst/>
              <a:latin typeface="Arial" panose="020B0604020202020204" pitchFamily="34" charset="0"/>
              <a:ea typeface="+mn-ea"/>
              <a:cs typeface="+mn-cs"/>
            </a:endParaRPr>
          </a:p>
          <a:p>
            <a:r>
              <a:rPr lang="ru-RU" sz="1200" u="sng" kern="1200" dirty="0" smtClean="0">
                <a:solidFill>
                  <a:schemeClr val="tx1"/>
                </a:solidFill>
                <a:effectLst/>
                <a:latin typeface="Arial" panose="020B0604020202020204" pitchFamily="34" charset="0"/>
                <a:ea typeface="+mn-ea"/>
                <a:cs typeface="+mn-cs"/>
              </a:rPr>
              <a:t>ФГАОУ «</a:t>
            </a:r>
            <a:r>
              <a:rPr lang="ru-RU" sz="1200" u="sng" kern="1200" dirty="0" err="1" smtClean="0">
                <a:solidFill>
                  <a:schemeClr val="tx1"/>
                </a:solidFill>
                <a:effectLst/>
                <a:latin typeface="Arial" panose="020B0604020202020204" pitchFamily="34" charset="0"/>
                <a:ea typeface="+mn-ea"/>
                <a:cs typeface="+mn-cs"/>
              </a:rPr>
              <a:t>УрФУ</a:t>
            </a:r>
            <a:r>
              <a:rPr lang="ru-RU" sz="1200" u="sng" kern="1200" dirty="0" smtClean="0">
                <a:solidFill>
                  <a:schemeClr val="tx1"/>
                </a:solidFill>
                <a:effectLst/>
                <a:latin typeface="Arial" panose="020B0604020202020204" pitchFamily="34" charset="0"/>
                <a:ea typeface="+mn-ea"/>
                <a:cs typeface="+mn-cs"/>
              </a:rPr>
              <a:t>» г. Каменск-Уральский, Ленина ул., д. 34. </a:t>
            </a:r>
            <a:r>
              <a:rPr lang="ru-RU" sz="1200" kern="1200" dirty="0" smtClean="0">
                <a:solidFill>
                  <a:schemeClr val="tx1"/>
                </a:solidFill>
                <a:effectLst/>
                <a:latin typeface="Arial" panose="020B0604020202020204" pitchFamily="34" charset="0"/>
                <a:ea typeface="+mn-ea"/>
                <a:cs typeface="+mn-cs"/>
              </a:rPr>
              <a:t>Обнаружены нарушения: отсутствует информация об оказываемых платных образовательных услугах, обеспечивающая возможность их правильного выбора; на вывеске  отсутствуют сведения  о месте нахождения (юридический адрес).</a:t>
            </a:r>
          </a:p>
          <a:p>
            <a:r>
              <a:rPr lang="ru-RU" sz="1200" b="1" kern="1200" dirty="0" smtClean="0">
                <a:solidFill>
                  <a:schemeClr val="tx1"/>
                </a:solidFill>
                <a:effectLst/>
                <a:latin typeface="Arial" panose="020B0604020202020204" pitchFamily="34" charset="0"/>
                <a:ea typeface="+mn-ea"/>
                <a:cs typeface="+mn-cs"/>
              </a:rPr>
              <a:t>  О судебных мерах</a:t>
            </a:r>
            <a:endParaRPr lang="ru-RU" sz="12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Дано заключение в защиту прав потребителя по иску потребителя к  ООО «</a:t>
            </a:r>
            <a:r>
              <a:rPr lang="ru-RU" sz="1200" kern="1200" dirty="0" err="1" smtClean="0">
                <a:solidFill>
                  <a:schemeClr val="tx1"/>
                </a:solidFill>
                <a:effectLst/>
                <a:latin typeface="Arial" panose="020B0604020202020204" pitchFamily="34" charset="0"/>
                <a:ea typeface="+mn-ea"/>
                <a:cs typeface="+mn-cs"/>
              </a:rPr>
              <a:t>ГикБреинс</a:t>
            </a:r>
            <a:r>
              <a:rPr lang="ru-RU" sz="1200" kern="1200" dirty="0" smtClean="0">
                <a:solidFill>
                  <a:schemeClr val="tx1"/>
                </a:solidFill>
                <a:effectLst/>
                <a:latin typeface="Arial" panose="020B0604020202020204" pitchFamily="34" charset="0"/>
                <a:ea typeface="+mn-ea"/>
                <a:cs typeface="+mn-cs"/>
              </a:rPr>
              <a:t>» (образование в сети Интернет). Потребитель решил отказаться от договора, но денежные средства за обучение ему не вернули. Суд требования потребителя удовлетворил, а также компенсировал моральный вред.</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25</a:t>
            </a:fld>
            <a:endParaRPr lang="ru-RU"/>
          </a:p>
        </p:txBody>
      </p:sp>
    </p:spTree>
    <p:extLst>
      <p:ext uri="{BB962C8B-B14F-4D97-AF65-F5344CB8AC3E}">
        <p14:creationId xmlns:p14="http://schemas.microsoft.com/office/powerpoint/2010/main" val="2937679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26</a:t>
            </a:fld>
            <a:endParaRPr lang="ru-RU"/>
          </a:p>
        </p:txBody>
      </p:sp>
    </p:spTree>
    <p:extLst>
      <p:ext uri="{BB962C8B-B14F-4D97-AF65-F5344CB8AC3E}">
        <p14:creationId xmlns:p14="http://schemas.microsoft.com/office/powerpoint/2010/main" val="2290360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Поступило 1 обращение с жалобой на то, что при выдаче кредита АО «Газпромбанк» были навязаны юридические услуги по сертификату (исполнитель ООО «Европейская Юридическая Служба»).</a:t>
            </a:r>
          </a:p>
          <a:p>
            <a:r>
              <a:rPr lang="ru-RU" sz="1200" kern="1200" dirty="0" smtClean="0">
                <a:solidFill>
                  <a:schemeClr val="tx1"/>
                </a:solidFill>
                <a:effectLst/>
                <a:latin typeface="Arial" panose="020B0604020202020204" pitchFamily="34" charset="0"/>
                <a:ea typeface="+mn-ea"/>
                <a:cs typeface="+mn-cs"/>
              </a:rPr>
              <a:t>Претензия потребителя осталась без удовлетворения. Денежные средства  не возвращены. В ходе судебного разбирательства Роспотребнадзор подготовил заключение в защиту прав потребителя.  Судом требования потребителя удовлетворены. </a:t>
            </a:r>
          </a:p>
          <a:p>
            <a:r>
              <a:rPr lang="ru-RU" sz="1200" b="1" kern="1200" dirty="0" smtClean="0">
                <a:solidFill>
                  <a:schemeClr val="tx1"/>
                </a:solidFill>
                <a:effectLst/>
                <a:latin typeface="Arial" panose="020B0604020202020204" pitchFamily="34" charset="0"/>
                <a:ea typeface="+mn-ea"/>
                <a:cs typeface="+mn-cs"/>
              </a:rPr>
              <a:t>Также дано заключение в суде по иску потребителя к ИП </a:t>
            </a:r>
            <a:r>
              <a:rPr lang="ru-RU" sz="1200" b="1" u="sng" kern="1200" dirty="0" err="1" smtClean="0">
                <a:solidFill>
                  <a:schemeClr val="tx1"/>
                </a:solidFill>
                <a:effectLst/>
                <a:latin typeface="Arial" panose="020B0604020202020204" pitchFamily="34" charset="0"/>
                <a:ea typeface="+mn-ea"/>
                <a:cs typeface="+mn-cs"/>
              </a:rPr>
              <a:t>Миндиярову</a:t>
            </a:r>
            <a:r>
              <a:rPr lang="ru-RU" sz="1200" b="1" u="sng" kern="1200" dirty="0" smtClean="0">
                <a:solidFill>
                  <a:schemeClr val="tx1"/>
                </a:solidFill>
                <a:effectLst/>
                <a:latin typeface="Arial" panose="020B0604020202020204" pitchFamily="34" charset="0"/>
                <a:ea typeface="+mn-ea"/>
                <a:cs typeface="+mn-cs"/>
              </a:rPr>
              <a:t> Д.Г. </a:t>
            </a:r>
            <a:r>
              <a:rPr lang="ru-RU" sz="1200" kern="1200" dirty="0" smtClean="0">
                <a:solidFill>
                  <a:schemeClr val="tx1"/>
                </a:solidFill>
                <a:effectLst/>
                <a:latin typeface="Arial" panose="020B0604020202020204" pitchFamily="34" charset="0"/>
                <a:ea typeface="+mn-ea"/>
                <a:cs typeface="+mn-cs"/>
              </a:rPr>
              <a:t>Потребитель считает, что юридические услуги, ради которых она обратилась к исполнителю, были оказаны не качественно.   Досудебная претензия с требованием возврата денежных средств не исполнена. По мнению Роспотребнадзора, ответчиком допущено завышение стоимости оказанных юридических услуг.</a:t>
            </a:r>
          </a:p>
          <a:p>
            <a:r>
              <a:rPr lang="ru-RU" sz="1200" kern="1200" dirty="0" smtClean="0">
                <a:solidFill>
                  <a:schemeClr val="tx1"/>
                </a:solidFill>
                <a:effectLst/>
                <a:latin typeface="Arial" panose="020B0604020202020204" pitchFamily="34" charset="0"/>
                <a:ea typeface="+mn-ea"/>
                <a:cs typeface="+mn-cs"/>
              </a:rPr>
              <a:t>Как следует из материалов гражданского дела потребителю  в день подписания договора была оказана услуга, которая по сути заключалась в составлении бланков запросов. </a:t>
            </a:r>
          </a:p>
          <a:p>
            <a:r>
              <a:rPr lang="ru-RU" sz="1200" kern="1200" dirty="0" smtClean="0">
                <a:solidFill>
                  <a:schemeClr val="tx1"/>
                </a:solidFill>
                <a:effectLst/>
                <a:latin typeface="Arial" panose="020B0604020202020204" pitchFamily="34" charset="0"/>
                <a:ea typeface="+mn-ea"/>
                <a:cs typeface="+mn-cs"/>
              </a:rPr>
              <a:t>Обращает на себя внимание тот факт, что перечисленные выше услуги на общую сумму 28000 рублей были оказаны Заказчику в день заключения договора, что явно не соответствует затратам Исполнителя на оказание услуг. Индивидуальный перечень документов содержит формальный перечень необходимых документов без индивидуальных особенностей и подходов в отношении конкретного Заказчика. Перечень содержит общеизвестную информацию и применим к любому обратившемуся заказчику. Материалы дела не содержат Акта о выполнении/оказании  данных услуг с отметкой потребителя о получении услуги.</a:t>
            </a:r>
          </a:p>
          <a:p>
            <a:r>
              <a:rPr lang="ru-RU" sz="1200" kern="1200" dirty="0" smtClean="0">
                <a:solidFill>
                  <a:schemeClr val="tx1"/>
                </a:solidFill>
                <a:effectLst/>
                <a:latin typeface="Arial" panose="020B0604020202020204" pitchFamily="34" charset="0"/>
                <a:ea typeface="+mn-ea"/>
                <a:cs typeface="+mn-cs"/>
              </a:rPr>
              <a:t>Суд удовлетворил требования потребителя частично. Взыскал 13000 рублей, а также штраф 6500 рублей.</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29</a:t>
            </a:fld>
            <a:endParaRPr lang="ru-RU"/>
          </a:p>
        </p:txBody>
      </p:sp>
    </p:spTree>
    <p:extLst>
      <p:ext uri="{BB962C8B-B14F-4D97-AF65-F5344CB8AC3E}">
        <p14:creationId xmlns:p14="http://schemas.microsoft.com/office/powerpoint/2010/main" val="3920787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panose="020B0604020202020204" pitchFamily="34" charset="0"/>
                <a:ea typeface="+mn-ea"/>
                <a:cs typeface="+mn-cs"/>
              </a:rPr>
              <a:t>В силу п. 8 ст. 40 Закона О защите прав потребителей Роспотребнадзор как государственный орган вправе давать  заключение по существу рассматриваемого судебного  иска. В 2024 г. подготовлено и направлено в суд </a:t>
            </a:r>
            <a:r>
              <a:rPr lang="ru-RU" sz="1200" u="sng" kern="1200" dirty="0" smtClean="0">
                <a:solidFill>
                  <a:schemeClr val="tx1"/>
                </a:solidFill>
                <a:effectLst/>
                <a:latin typeface="Arial" panose="020B0604020202020204" pitchFamily="34" charset="0"/>
                <a:ea typeface="+mn-ea"/>
                <a:cs typeface="+mn-cs"/>
              </a:rPr>
              <a:t>20 заключений</a:t>
            </a:r>
            <a:r>
              <a:rPr lang="ru-RU" sz="1200" kern="1200" dirty="0" smtClean="0">
                <a:solidFill>
                  <a:schemeClr val="tx1"/>
                </a:solidFill>
                <a:effectLst/>
                <a:latin typeface="Arial" panose="020B0604020202020204" pitchFamily="34" charset="0"/>
                <a:ea typeface="+mn-ea"/>
                <a:cs typeface="+mn-cs"/>
              </a:rPr>
              <a:t> по искам потребителей, требования которых судом удовлетворены на сумму 2 млн. 652 тыс. рублей из них присуждено в качестве компенсации морального вреда 83 тыс. рублей.</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34</a:t>
            </a:fld>
            <a:endParaRPr lang="ru-RU"/>
          </a:p>
        </p:txBody>
      </p:sp>
    </p:spTree>
    <p:extLst>
      <p:ext uri="{BB962C8B-B14F-4D97-AF65-F5344CB8AC3E}">
        <p14:creationId xmlns:p14="http://schemas.microsoft.com/office/powerpoint/2010/main" val="3566776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Arial" panose="020B0604020202020204" pitchFamily="34" charset="0"/>
                <a:ea typeface="+mn-ea"/>
                <a:cs typeface="+mn-cs"/>
              </a:rPr>
              <a:t>Государственный информационный ресурс в сфере защиты прав потребителей </a:t>
            </a:r>
            <a:r>
              <a:rPr lang="ru-RU" sz="1200" b="1" i="1" u="sng" kern="1200" dirty="0" smtClean="0">
                <a:solidFill>
                  <a:schemeClr val="tx1"/>
                </a:solidFill>
                <a:effectLst/>
                <a:latin typeface="Arial" panose="020B0604020202020204" pitchFamily="34" charset="0"/>
                <a:ea typeface="+mn-ea"/>
                <a:cs typeface="+mn-cs"/>
                <a:hlinkClick r:id="rId3"/>
              </a:rPr>
              <a:t>http://zpp.rospotrebnadzor.ru/</a:t>
            </a:r>
            <a:endParaRPr lang="ru-RU" sz="11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На сайте размещается актуальная информация по вопросам защиты прав потребителей:</a:t>
            </a:r>
            <a:endParaRPr lang="ru-RU" sz="1100" kern="1200" dirty="0" smtClean="0">
              <a:solidFill>
                <a:schemeClr val="tx1"/>
              </a:solidFill>
              <a:effectLst/>
              <a:latin typeface="Arial" panose="020B0604020202020204" pitchFamily="34" charset="0"/>
              <a:ea typeface="+mn-ea"/>
              <a:cs typeface="+mn-cs"/>
            </a:endParaRPr>
          </a:p>
          <a:p>
            <a:pPr lvl="1"/>
            <a:r>
              <a:rPr lang="ru-RU" sz="1200" kern="1200" dirty="0" smtClean="0">
                <a:solidFill>
                  <a:schemeClr val="tx1"/>
                </a:solidFill>
                <a:effectLst/>
                <a:latin typeface="Arial" panose="020B0604020202020204" pitchFamily="34" charset="0"/>
                <a:ea typeface="+mn-ea"/>
                <a:cs typeface="+mn-cs"/>
              </a:rPr>
              <a:t>Памятки</a:t>
            </a:r>
            <a:endParaRPr lang="ru-RU" sz="1100" kern="1200" dirty="0" smtClean="0">
              <a:solidFill>
                <a:schemeClr val="tx1"/>
              </a:solidFill>
              <a:effectLst/>
              <a:latin typeface="Arial" panose="020B0604020202020204" pitchFamily="34" charset="0"/>
              <a:ea typeface="+mn-ea"/>
              <a:cs typeface="+mn-cs"/>
            </a:endParaRPr>
          </a:p>
          <a:p>
            <a:pPr lvl="1"/>
            <a:r>
              <a:rPr lang="ru-RU" sz="1200" kern="1200" dirty="0" smtClean="0">
                <a:solidFill>
                  <a:schemeClr val="tx1"/>
                </a:solidFill>
                <a:effectLst/>
                <a:latin typeface="Arial" panose="020B0604020202020204" pitchFamily="34" charset="0"/>
                <a:ea typeface="+mn-ea"/>
                <a:cs typeface="+mn-cs"/>
              </a:rPr>
              <a:t>Примерные формы документов</a:t>
            </a:r>
            <a:endParaRPr lang="ru-RU" sz="1100" kern="1200" dirty="0" smtClean="0">
              <a:solidFill>
                <a:schemeClr val="tx1"/>
              </a:solidFill>
              <a:effectLst/>
              <a:latin typeface="Arial" panose="020B0604020202020204" pitchFamily="34" charset="0"/>
              <a:ea typeface="+mn-ea"/>
              <a:cs typeface="+mn-cs"/>
            </a:endParaRPr>
          </a:p>
          <a:p>
            <a:pPr lvl="1"/>
            <a:r>
              <a:rPr lang="ru-RU" sz="1200" kern="1200" dirty="0" smtClean="0">
                <a:solidFill>
                  <a:schemeClr val="tx1"/>
                </a:solidFill>
                <a:effectLst/>
                <a:latin typeface="Arial" panose="020B0604020202020204" pitchFamily="34" charset="0"/>
                <a:ea typeface="+mn-ea"/>
                <a:cs typeface="+mn-cs"/>
              </a:rPr>
              <a:t>Материалы судебной практики</a:t>
            </a:r>
            <a:endParaRPr lang="ru-RU" sz="1100" kern="1200" dirty="0" smtClean="0">
              <a:solidFill>
                <a:schemeClr val="tx1"/>
              </a:solidFill>
              <a:effectLst/>
              <a:latin typeface="Arial" panose="020B0604020202020204" pitchFamily="34" charset="0"/>
              <a:ea typeface="+mn-ea"/>
              <a:cs typeface="+mn-cs"/>
            </a:endParaRPr>
          </a:p>
          <a:p>
            <a:pPr lvl="1"/>
            <a:r>
              <a:rPr lang="ru-RU" sz="1200" kern="1200" dirty="0" smtClean="0">
                <a:solidFill>
                  <a:schemeClr val="tx1"/>
                </a:solidFill>
                <a:effectLst/>
                <a:latin typeface="Arial" panose="020B0604020202020204" pitchFamily="34" charset="0"/>
                <a:ea typeface="+mn-ea"/>
                <a:cs typeface="+mn-cs"/>
              </a:rPr>
              <a:t>Результаты проверочных мероприятий</a:t>
            </a:r>
            <a:endParaRPr lang="ru-RU" sz="1100" kern="1200" dirty="0" smtClean="0">
              <a:solidFill>
                <a:schemeClr val="tx1"/>
              </a:solidFill>
              <a:effectLst/>
              <a:latin typeface="Arial" panose="020B0604020202020204" pitchFamily="34" charset="0"/>
              <a:ea typeface="+mn-ea"/>
              <a:cs typeface="+mn-cs"/>
            </a:endParaRPr>
          </a:p>
          <a:p>
            <a:pPr lvl="1"/>
            <a:r>
              <a:rPr lang="ru-RU" sz="1200" kern="1200" dirty="0" smtClean="0">
                <a:solidFill>
                  <a:schemeClr val="tx1"/>
                </a:solidFill>
                <a:effectLst/>
                <a:latin typeface="Arial" panose="020B0604020202020204" pitchFamily="34" charset="0"/>
                <a:ea typeface="+mn-ea"/>
                <a:cs typeface="+mn-cs"/>
              </a:rPr>
              <a:t>Новости Роспотребнадзора.</a:t>
            </a:r>
            <a:endParaRPr lang="ru-RU" sz="1100" kern="1200" dirty="0" smtClean="0">
              <a:solidFill>
                <a:schemeClr val="tx1"/>
              </a:solidFill>
              <a:effectLst/>
              <a:latin typeface="Arial" panose="020B0604020202020204" pitchFamily="34" charset="0"/>
              <a:ea typeface="+mn-ea"/>
              <a:cs typeface="+mn-cs"/>
            </a:endParaRPr>
          </a:p>
          <a:p>
            <a:r>
              <a:rPr lang="ru-RU" sz="1200" kern="1200" dirty="0" smtClean="0">
                <a:solidFill>
                  <a:schemeClr val="tx1"/>
                </a:solidFill>
                <a:effectLst/>
                <a:latin typeface="Arial" panose="020B0604020202020204" pitchFamily="34" charset="0"/>
                <a:ea typeface="+mn-ea"/>
                <a:cs typeface="+mn-cs"/>
              </a:rPr>
              <a:t> </a:t>
            </a:r>
            <a:endParaRPr lang="ru-RU" sz="1100" kern="1200" dirty="0" smtClean="0">
              <a:solidFill>
                <a:schemeClr val="tx1"/>
              </a:solidFill>
              <a:effectLst/>
              <a:latin typeface="Arial" panose="020B0604020202020204" pitchFamily="34" charset="0"/>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35</a:t>
            </a:fld>
            <a:endParaRPr lang="ru-RU"/>
          </a:p>
        </p:txBody>
      </p:sp>
    </p:spTree>
    <p:extLst>
      <p:ext uri="{BB962C8B-B14F-4D97-AF65-F5344CB8AC3E}">
        <p14:creationId xmlns:p14="http://schemas.microsoft.com/office/powerpoint/2010/main" val="267641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Arial" panose="020B0604020202020204" pitchFamily="34" charset="0"/>
                <a:ea typeface="+mn-ea"/>
                <a:cs typeface="+mn-cs"/>
              </a:rPr>
              <a:t>При подаче обращения, которое касается нарушения обязательных требований, потребитель обязан пройти процедуру подтверждения личности (предъявить паспорт, приложить его копию). Если потребителем избран способ направления жалобы через Интернет, личность может быть подтверждена посредством системы идентификации и аутентификации на едином портале государственных и муниципальных услуг, региональных порталах государственных и муниципальных услуг или на официальных сайтах контрольных (надзорных) органов в сети Интернет. </a:t>
            </a:r>
          </a:p>
          <a:p>
            <a:r>
              <a:rPr lang="ru-RU" sz="1200" kern="1200" dirty="0" smtClean="0">
                <a:solidFill>
                  <a:schemeClr val="tx1"/>
                </a:solidFill>
                <a:effectLst/>
                <a:latin typeface="Arial" panose="020B0604020202020204" pitchFamily="34" charset="0"/>
                <a:ea typeface="+mn-ea"/>
                <a:cs typeface="+mn-cs"/>
              </a:rPr>
              <a:t>Отсутствие факта подтверждения личности запрещает </a:t>
            </a:r>
            <a:r>
              <a:rPr lang="ru-RU" sz="1200" kern="1200" dirty="0" err="1" smtClean="0">
                <a:solidFill>
                  <a:schemeClr val="tx1"/>
                </a:solidFill>
                <a:effectLst/>
                <a:latin typeface="Arial" panose="020B0604020202020204" pitchFamily="34" charset="0"/>
                <a:ea typeface="+mn-ea"/>
                <a:cs typeface="+mn-cs"/>
              </a:rPr>
              <a:t>Роспотребнадзору</a:t>
            </a:r>
            <a:r>
              <a:rPr lang="ru-RU" sz="1200" kern="1200" dirty="0" smtClean="0">
                <a:solidFill>
                  <a:schemeClr val="tx1"/>
                </a:solidFill>
                <a:effectLst/>
                <a:latin typeface="Arial" panose="020B0604020202020204" pitchFamily="34" charset="0"/>
                <a:ea typeface="+mn-ea"/>
                <a:cs typeface="+mn-cs"/>
              </a:rPr>
              <a:t> проводить какие-либо контрольные (надзорные) мероприятия в отношении нарушителей закона. </a:t>
            </a:r>
            <a:endParaRPr lang="ru-RU" sz="1200" kern="1200" dirty="0">
              <a:solidFill>
                <a:schemeClr val="tx1"/>
              </a:solidFill>
              <a:effectLst/>
              <a:latin typeface="Arial" panose="020B0604020202020204" pitchFamily="34" charset="0"/>
              <a:ea typeface="+mn-ea"/>
              <a:cs typeface="+mn-cs"/>
            </a:endParaRPr>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3</a:t>
            </a:fld>
            <a:endParaRPr lang="ru-RU"/>
          </a:p>
        </p:txBody>
      </p:sp>
    </p:spTree>
    <p:extLst>
      <p:ext uri="{BB962C8B-B14F-4D97-AF65-F5344CB8AC3E}">
        <p14:creationId xmlns:p14="http://schemas.microsoft.com/office/powerpoint/2010/main" val="91546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4</a:t>
            </a:fld>
            <a:endParaRPr lang="ru-RU"/>
          </a:p>
        </p:txBody>
      </p:sp>
    </p:spTree>
    <p:extLst>
      <p:ext uri="{BB962C8B-B14F-4D97-AF65-F5344CB8AC3E}">
        <p14:creationId xmlns:p14="http://schemas.microsoft.com/office/powerpoint/2010/main" val="385893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7</a:t>
            </a:fld>
            <a:endParaRPr lang="ru-RU"/>
          </a:p>
        </p:txBody>
      </p:sp>
    </p:spTree>
    <p:extLst>
      <p:ext uri="{BB962C8B-B14F-4D97-AF65-F5344CB8AC3E}">
        <p14:creationId xmlns:p14="http://schemas.microsoft.com/office/powerpoint/2010/main" val="3530604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8</a:t>
            </a:fld>
            <a:endParaRPr lang="ru-RU"/>
          </a:p>
        </p:txBody>
      </p:sp>
    </p:spTree>
    <p:extLst>
      <p:ext uri="{BB962C8B-B14F-4D97-AF65-F5344CB8AC3E}">
        <p14:creationId xmlns:p14="http://schemas.microsoft.com/office/powerpoint/2010/main" val="122656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Arial" panose="020B0604020202020204" pitchFamily="34" charset="0"/>
                <a:ea typeface="+mn-ea"/>
                <a:cs typeface="+mn-cs"/>
              </a:rPr>
              <a:t> </a:t>
            </a:r>
            <a:endParaRPr lang="ru-RU" sz="1200" kern="1200" dirty="0" smtClean="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panose="020B0604020202020204" pitchFamily="34" charset="0"/>
                <a:ea typeface="+mn-ea"/>
                <a:cs typeface="+mn-cs"/>
              </a:rPr>
              <a:t>В 2024 г. проведено 164 мероприятия без взаимодействия  с хозяйствующим субъектом. В 122 случаях выявлены нарушения обязательных требований.</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9</a:t>
            </a:fld>
            <a:endParaRPr lang="ru-RU"/>
          </a:p>
        </p:txBody>
      </p:sp>
    </p:spTree>
    <p:extLst>
      <p:ext uri="{BB962C8B-B14F-4D97-AF65-F5344CB8AC3E}">
        <p14:creationId xmlns:p14="http://schemas.microsoft.com/office/powerpoint/2010/main" val="261440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Arial" panose="020B0604020202020204" pitchFamily="34" charset="0"/>
                <a:ea typeface="+mn-ea"/>
                <a:cs typeface="+mn-cs"/>
              </a:rPr>
              <a:t>Проведено 77 выездных обследований. </a:t>
            </a:r>
            <a:r>
              <a:rPr lang="ru-RU" sz="1200" kern="1200" dirty="0" smtClean="0">
                <a:solidFill>
                  <a:schemeClr val="tx1"/>
                </a:solidFill>
                <a:effectLst/>
                <a:latin typeface="Arial" panose="020B0604020202020204" pitchFamily="34" charset="0"/>
                <a:ea typeface="+mn-ea"/>
                <a:cs typeface="+mn-cs"/>
              </a:rPr>
              <a:t>Выездное обследование предполагает полное отсутствие общения (контакта) с хозяйствующим субъектом. О проведении мероприятия не нужно никого предупреждать, что позволяет установить объективную картину деятельности субъекта, зафиксировать нарушения и принять меры. Акт по итогам мероприятия в течение суток направляется хозяйствующему субъекту со всеми приложениями.</a:t>
            </a:r>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10</a:t>
            </a:fld>
            <a:endParaRPr lang="ru-RU"/>
          </a:p>
        </p:txBody>
      </p:sp>
    </p:spTree>
    <p:extLst>
      <p:ext uri="{BB962C8B-B14F-4D97-AF65-F5344CB8AC3E}">
        <p14:creationId xmlns:p14="http://schemas.microsoft.com/office/powerpoint/2010/main" val="208538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Arial" panose="020B0604020202020204" pitchFamily="34" charset="0"/>
                <a:ea typeface="+mn-ea"/>
                <a:cs typeface="+mn-cs"/>
              </a:rPr>
              <a:t>Проведено 87 наблюдений.</a:t>
            </a:r>
            <a:r>
              <a:rPr lang="ru-RU" sz="1200" kern="1200" dirty="0" smtClean="0">
                <a:solidFill>
                  <a:schemeClr val="tx1"/>
                </a:solidFill>
                <a:effectLst/>
                <a:latin typeface="Arial" panose="020B0604020202020204" pitchFamily="34" charset="0"/>
                <a:ea typeface="+mn-ea"/>
                <a:cs typeface="+mn-cs"/>
              </a:rPr>
              <a:t> Наблюдение представляет собой обследование информации на сайтах в сети Интернет, где хозяйствующий субъект размещает информацию о себе и своей деятельности. Информация исследуется прежде всего на предмет достоверности, полноты и актуальности. Эффективность наблюдения отмечается при работе с Государственной информационной системой маркировки товаров средствами идентификации, где хозяйствующий субъект, реализующий маркированные товары обязан предоставлять достоверные сведения о продажах и товарах в ГИС МТ на официальном сайте Интернет ресурса.</a:t>
            </a:r>
          </a:p>
          <a:p>
            <a:r>
              <a:rPr lang="ru-RU" sz="1200" kern="1200" dirty="0" smtClean="0">
                <a:solidFill>
                  <a:schemeClr val="tx1"/>
                </a:solidFill>
                <a:effectLst/>
                <a:latin typeface="Arial" panose="020B0604020202020204" pitchFamily="34" charset="0"/>
                <a:ea typeface="+mn-ea"/>
                <a:cs typeface="+mn-cs"/>
              </a:rPr>
              <a:t>В случае выявления нарушений в адрес хозяйствующего субъекта в обязательном порядке направляются рекомендации о соблюдении обязательных требований/ выдаются предостережения о недопустимости нарушения обязательных требований.</a:t>
            </a:r>
          </a:p>
          <a:p>
            <a:endParaRPr lang="ru-RU" dirty="0"/>
          </a:p>
        </p:txBody>
      </p:sp>
      <p:sp>
        <p:nvSpPr>
          <p:cNvPr id="4" name="Номер слайда 3"/>
          <p:cNvSpPr>
            <a:spLocks noGrp="1"/>
          </p:cNvSpPr>
          <p:nvPr>
            <p:ph type="sldNum" sz="quarter" idx="10"/>
          </p:nvPr>
        </p:nvSpPr>
        <p:spPr/>
        <p:txBody>
          <a:bodyPr/>
          <a:lstStyle/>
          <a:p>
            <a:pPr>
              <a:defRPr/>
            </a:pPr>
            <a:fld id="{9586033E-C67D-4BC5-8C4C-E02976914192}" type="slidenum">
              <a:rPr lang="ru-RU" smtClean="0"/>
              <a:pPr>
                <a:defRPr/>
              </a:pPr>
              <a:t>11</a:t>
            </a:fld>
            <a:endParaRPr lang="ru-RU"/>
          </a:p>
        </p:txBody>
      </p:sp>
    </p:spTree>
    <p:extLst>
      <p:ext uri="{BB962C8B-B14F-4D97-AF65-F5344CB8AC3E}">
        <p14:creationId xmlns:p14="http://schemas.microsoft.com/office/powerpoint/2010/main" val="3777943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EB48F416-549D-4225-9C9F-EE3B885DC9D8}" type="datetimeFigureOut">
              <a:rPr lang="ru-RU" altLang="ru-RU" smtClean="0"/>
              <a:pPr>
                <a:defRPr/>
              </a:pPr>
              <a:t>21.02.2025</a:t>
            </a:fld>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FA380D94-6B3C-4950-BAFD-57894C185B48}" type="slidenum">
              <a:rPr lang="ru-RU" altLang="ru-RU" smtClean="0"/>
              <a:pPr>
                <a:defRPr/>
              </a:pPr>
              <a:t>‹#›</a:t>
            </a:fld>
            <a:endParaRPr lang="ru-RU" altLang="ru-RU"/>
          </a:p>
        </p:txBody>
      </p:sp>
    </p:spTree>
    <p:extLst>
      <p:ext uri="{BB962C8B-B14F-4D97-AF65-F5344CB8AC3E}">
        <p14:creationId xmlns:p14="http://schemas.microsoft.com/office/powerpoint/2010/main" val="269017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4633DD1E-FC4E-4D31-9AF0-FDB5669B0F1C}" type="datetimeFigureOut">
              <a:rPr lang="ru-RU" altLang="ru-RU" smtClean="0"/>
              <a:pPr>
                <a:defRPr/>
              </a:pPr>
              <a:t>21.02.2025</a:t>
            </a:fld>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A1DA61C1-37B8-434A-BC3B-53921279AB7A}" type="slidenum">
              <a:rPr lang="ru-RU" altLang="ru-RU" smtClean="0"/>
              <a:pPr>
                <a:defRPr/>
              </a:pPr>
              <a:t>‹#›</a:t>
            </a:fld>
            <a:endParaRPr lang="ru-RU" altLang="ru-RU"/>
          </a:p>
        </p:txBody>
      </p:sp>
    </p:spTree>
    <p:extLst>
      <p:ext uri="{BB962C8B-B14F-4D97-AF65-F5344CB8AC3E}">
        <p14:creationId xmlns:p14="http://schemas.microsoft.com/office/powerpoint/2010/main" val="37601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4633DD1E-FC4E-4D31-9AF0-FDB5669B0F1C}" type="datetimeFigureOut">
              <a:rPr lang="ru-RU" altLang="ru-RU" smtClean="0"/>
              <a:pPr>
                <a:defRPr/>
              </a:pPr>
              <a:t>21.02.2025</a:t>
            </a:fld>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A1DA61C1-37B8-434A-BC3B-53921279AB7A}" type="slidenum">
              <a:rPr lang="ru-RU" altLang="ru-RU" smtClean="0"/>
              <a:pPr>
                <a:defRPr/>
              </a:pPr>
              <a:t>‹#›</a:t>
            </a:fld>
            <a:endParaRPr lang="ru-RU" altLang="ru-RU"/>
          </a:p>
        </p:txBody>
      </p:sp>
    </p:spTree>
    <p:extLst>
      <p:ext uri="{BB962C8B-B14F-4D97-AF65-F5344CB8AC3E}">
        <p14:creationId xmlns:p14="http://schemas.microsoft.com/office/powerpoint/2010/main" val="386758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4633DD1E-FC4E-4D31-9AF0-FDB5669B0F1C}" type="datetimeFigureOut">
              <a:rPr lang="ru-RU" altLang="ru-RU" smtClean="0"/>
              <a:pPr>
                <a:defRPr/>
              </a:pPr>
              <a:t>21.02.2025</a:t>
            </a:fld>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A1DA61C1-37B8-434A-BC3B-53921279AB7A}" type="slidenum">
              <a:rPr lang="ru-RU" altLang="ru-RU" smtClean="0"/>
              <a:pPr>
                <a:defRPr/>
              </a:pPr>
              <a:t>‹#›</a:t>
            </a:fld>
            <a:endParaRPr lang="ru-RU" altLang="ru-RU"/>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9120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4633DD1E-FC4E-4D31-9AF0-FDB5669B0F1C}" type="datetimeFigureOut">
              <a:rPr lang="ru-RU" altLang="ru-RU" smtClean="0"/>
              <a:pPr>
                <a:defRPr/>
              </a:pPr>
              <a:t>21.02.2025</a:t>
            </a:fld>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A1DA61C1-37B8-434A-BC3B-53921279AB7A}" type="slidenum">
              <a:rPr lang="ru-RU" altLang="ru-RU" smtClean="0"/>
              <a:pPr>
                <a:defRPr/>
              </a:pPr>
              <a:t>‹#›</a:t>
            </a:fld>
            <a:endParaRPr lang="ru-RU" altLang="ru-RU"/>
          </a:p>
        </p:txBody>
      </p:sp>
    </p:spTree>
    <p:extLst>
      <p:ext uri="{BB962C8B-B14F-4D97-AF65-F5344CB8AC3E}">
        <p14:creationId xmlns:p14="http://schemas.microsoft.com/office/powerpoint/2010/main" val="4090430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pPr>
              <a:defRPr/>
            </a:pPr>
            <a:fld id="{4633DD1E-FC4E-4D31-9AF0-FDB5669B0F1C}" type="datetimeFigureOut">
              <a:rPr lang="ru-RU" altLang="ru-RU" smtClean="0"/>
              <a:pPr>
                <a:defRPr/>
              </a:pPr>
              <a:t>21.02.2025</a:t>
            </a:fld>
            <a:endParaRPr lang="ru-RU" altLang="ru-RU"/>
          </a:p>
        </p:txBody>
      </p:sp>
      <p:sp>
        <p:nvSpPr>
          <p:cNvPr id="4" name="Footer Placeholder 3"/>
          <p:cNvSpPr>
            <a:spLocks noGrp="1"/>
          </p:cNvSpPr>
          <p:nvPr>
            <p:ph type="ftr" sz="quarter" idx="11"/>
          </p:nvPr>
        </p:nvSpPr>
        <p:spPr/>
        <p:txBody>
          <a:bodyPr/>
          <a:lstStyle/>
          <a:p>
            <a:pPr>
              <a:defRPr/>
            </a:pPr>
            <a:endParaRPr lang="ru-RU" altLang="ru-RU"/>
          </a:p>
        </p:txBody>
      </p:sp>
      <p:sp>
        <p:nvSpPr>
          <p:cNvPr id="5" name="Slide Number Placeholder 4"/>
          <p:cNvSpPr>
            <a:spLocks noGrp="1"/>
          </p:cNvSpPr>
          <p:nvPr>
            <p:ph type="sldNum" sz="quarter" idx="12"/>
          </p:nvPr>
        </p:nvSpPr>
        <p:spPr/>
        <p:txBody>
          <a:bodyPr/>
          <a:lstStyle/>
          <a:p>
            <a:pPr>
              <a:defRPr/>
            </a:pPr>
            <a:fld id="{A1DA61C1-37B8-434A-BC3B-53921279AB7A}" type="slidenum">
              <a:rPr lang="ru-RU" altLang="ru-RU" smtClean="0"/>
              <a:pPr>
                <a:defRPr/>
              </a:pPr>
              <a:t>‹#›</a:t>
            </a:fld>
            <a:endParaRPr lang="ru-RU" altLang="ru-RU"/>
          </a:p>
        </p:txBody>
      </p:sp>
    </p:spTree>
    <p:extLst>
      <p:ext uri="{BB962C8B-B14F-4D97-AF65-F5344CB8AC3E}">
        <p14:creationId xmlns:p14="http://schemas.microsoft.com/office/powerpoint/2010/main" val="1024018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pPr>
              <a:defRPr/>
            </a:pPr>
            <a:fld id="{4633DD1E-FC4E-4D31-9AF0-FDB5669B0F1C}" type="datetimeFigureOut">
              <a:rPr lang="ru-RU" altLang="ru-RU" smtClean="0"/>
              <a:pPr>
                <a:defRPr/>
              </a:pPr>
              <a:t>21.02.2025</a:t>
            </a:fld>
            <a:endParaRPr lang="ru-RU" altLang="ru-RU"/>
          </a:p>
        </p:txBody>
      </p:sp>
      <p:sp>
        <p:nvSpPr>
          <p:cNvPr id="4" name="Footer Placeholder 3"/>
          <p:cNvSpPr>
            <a:spLocks noGrp="1"/>
          </p:cNvSpPr>
          <p:nvPr>
            <p:ph type="ftr" sz="quarter" idx="11"/>
          </p:nvPr>
        </p:nvSpPr>
        <p:spPr/>
        <p:txBody>
          <a:bodyPr/>
          <a:lstStyle/>
          <a:p>
            <a:pPr>
              <a:defRPr/>
            </a:pPr>
            <a:endParaRPr lang="ru-RU" altLang="ru-RU"/>
          </a:p>
        </p:txBody>
      </p:sp>
      <p:sp>
        <p:nvSpPr>
          <p:cNvPr id="5" name="Slide Number Placeholder 4"/>
          <p:cNvSpPr>
            <a:spLocks noGrp="1"/>
          </p:cNvSpPr>
          <p:nvPr>
            <p:ph type="sldNum" sz="quarter" idx="12"/>
          </p:nvPr>
        </p:nvSpPr>
        <p:spPr/>
        <p:txBody>
          <a:bodyPr/>
          <a:lstStyle/>
          <a:p>
            <a:pPr>
              <a:defRPr/>
            </a:pPr>
            <a:fld id="{A1DA61C1-37B8-434A-BC3B-53921279AB7A}" type="slidenum">
              <a:rPr lang="ru-RU" altLang="ru-RU" smtClean="0"/>
              <a:pPr>
                <a:defRPr/>
              </a:pPr>
              <a:t>‹#›</a:t>
            </a:fld>
            <a:endParaRPr lang="ru-RU" altLang="ru-RU"/>
          </a:p>
        </p:txBody>
      </p:sp>
    </p:spTree>
    <p:extLst>
      <p:ext uri="{BB962C8B-B14F-4D97-AF65-F5344CB8AC3E}">
        <p14:creationId xmlns:p14="http://schemas.microsoft.com/office/powerpoint/2010/main" val="2135379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4633DD1E-FC4E-4D31-9AF0-FDB5669B0F1C}" type="datetimeFigureOut">
              <a:rPr lang="ru-RU" altLang="ru-RU" smtClean="0"/>
              <a:pPr>
                <a:defRPr/>
              </a:pPr>
              <a:t>21.02.2025</a:t>
            </a:fld>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A1DA61C1-37B8-434A-BC3B-53921279AB7A}" type="slidenum">
              <a:rPr lang="ru-RU" altLang="ru-RU" smtClean="0"/>
              <a:pPr>
                <a:defRPr/>
              </a:pPr>
              <a:t>‹#›</a:t>
            </a:fld>
            <a:endParaRPr lang="ru-RU" altLang="ru-RU"/>
          </a:p>
        </p:txBody>
      </p:sp>
    </p:spTree>
    <p:extLst>
      <p:ext uri="{BB962C8B-B14F-4D97-AF65-F5344CB8AC3E}">
        <p14:creationId xmlns:p14="http://schemas.microsoft.com/office/powerpoint/2010/main" val="244876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4633DD1E-FC4E-4D31-9AF0-FDB5669B0F1C}" type="datetimeFigureOut">
              <a:rPr lang="ru-RU" altLang="ru-RU" smtClean="0"/>
              <a:pPr>
                <a:defRPr/>
              </a:pPr>
              <a:t>21.02.2025</a:t>
            </a:fld>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A1DA61C1-37B8-434A-BC3B-53921279AB7A}" type="slidenum">
              <a:rPr lang="ru-RU" altLang="ru-RU" smtClean="0"/>
              <a:pPr>
                <a:defRPr/>
              </a:pPr>
              <a:t>‹#›</a:t>
            </a:fld>
            <a:endParaRPr lang="ru-RU" altLang="ru-RU"/>
          </a:p>
        </p:txBody>
      </p:sp>
    </p:spTree>
    <p:extLst>
      <p:ext uri="{BB962C8B-B14F-4D97-AF65-F5344CB8AC3E}">
        <p14:creationId xmlns:p14="http://schemas.microsoft.com/office/powerpoint/2010/main" val="172974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4633DD1E-FC4E-4D31-9AF0-FDB5669B0F1C}" type="datetimeFigureOut">
              <a:rPr lang="ru-RU" altLang="ru-RU" smtClean="0"/>
              <a:pPr>
                <a:defRPr/>
              </a:pPr>
              <a:t>21.02.2025</a:t>
            </a:fld>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A1DA61C1-37B8-434A-BC3B-53921279AB7A}" type="slidenum">
              <a:rPr lang="ru-RU" altLang="ru-RU" smtClean="0"/>
              <a:pPr>
                <a:defRPr/>
              </a:pPr>
              <a:t>‹#›</a:t>
            </a:fld>
            <a:endParaRPr lang="ru-RU" altLang="ru-RU"/>
          </a:p>
        </p:txBody>
      </p:sp>
    </p:spTree>
    <p:extLst>
      <p:ext uri="{BB962C8B-B14F-4D97-AF65-F5344CB8AC3E}">
        <p14:creationId xmlns:p14="http://schemas.microsoft.com/office/powerpoint/2010/main" val="261431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6E17C167-1B5A-4AFB-B2C8-B14F98060619}" type="datetimeFigureOut">
              <a:rPr lang="ru-RU" altLang="ru-RU" smtClean="0"/>
              <a:pPr>
                <a:defRPr/>
              </a:pPr>
              <a:t>21.02.2025</a:t>
            </a:fld>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A0D482E0-DD30-46EA-8B7E-F1CC7B5771A1}" type="slidenum">
              <a:rPr lang="ru-RU" altLang="ru-RU" smtClean="0"/>
              <a:pPr>
                <a:defRPr/>
              </a:pPr>
              <a:t>‹#›</a:t>
            </a:fld>
            <a:endParaRPr lang="ru-RU" altLang="ru-RU"/>
          </a:p>
        </p:txBody>
      </p:sp>
    </p:spTree>
    <p:extLst>
      <p:ext uri="{BB962C8B-B14F-4D97-AF65-F5344CB8AC3E}">
        <p14:creationId xmlns:p14="http://schemas.microsoft.com/office/powerpoint/2010/main" val="320189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4633DD1E-FC4E-4D31-9AF0-FDB5669B0F1C}" type="datetimeFigureOut">
              <a:rPr lang="ru-RU" altLang="ru-RU" smtClean="0"/>
              <a:pPr>
                <a:defRPr/>
              </a:pPr>
              <a:t>21.02.2025</a:t>
            </a:fld>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A1DA61C1-37B8-434A-BC3B-53921279AB7A}" type="slidenum">
              <a:rPr lang="ru-RU" altLang="ru-RU" smtClean="0"/>
              <a:pPr>
                <a:defRPr/>
              </a:pPr>
              <a:t>‹#›</a:t>
            </a:fld>
            <a:endParaRPr lang="ru-RU" altLang="ru-RU"/>
          </a:p>
        </p:txBody>
      </p:sp>
    </p:spTree>
    <p:extLst>
      <p:ext uri="{BB962C8B-B14F-4D97-AF65-F5344CB8AC3E}">
        <p14:creationId xmlns:p14="http://schemas.microsoft.com/office/powerpoint/2010/main" val="427950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346" y="2912232"/>
            <a:ext cx="3830406"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912232"/>
            <a:ext cx="382151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4633DD1E-FC4E-4D31-9AF0-FDB5669B0F1C}" type="datetimeFigureOut">
              <a:rPr lang="ru-RU" altLang="ru-RU" smtClean="0"/>
              <a:pPr>
                <a:defRPr/>
              </a:pPr>
              <a:t>21.02.2025</a:t>
            </a:fld>
            <a:endParaRPr lang="ru-RU" altLang="ru-RU"/>
          </a:p>
        </p:txBody>
      </p:sp>
      <p:sp>
        <p:nvSpPr>
          <p:cNvPr id="8" name="Footer Placeholder 7"/>
          <p:cNvSpPr>
            <a:spLocks noGrp="1"/>
          </p:cNvSpPr>
          <p:nvPr>
            <p:ph type="ftr" sz="quarter" idx="11"/>
          </p:nvPr>
        </p:nvSpPr>
        <p:spPr/>
        <p:txBody>
          <a:bodyPr/>
          <a:lstStyle/>
          <a:p>
            <a:pPr>
              <a:defRPr/>
            </a:pPr>
            <a:endParaRPr lang="ru-RU" altLang="ru-RU"/>
          </a:p>
        </p:txBody>
      </p:sp>
      <p:sp>
        <p:nvSpPr>
          <p:cNvPr id="9" name="Slide Number Placeholder 8"/>
          <p:cNvSpPr>
            <a:spLocks noGrp="1"/>
          </p:cNvSpPr>
          <p:nvPr>
            <p:ph type="sldNum" sz="quarter" idx="12"/>
          </p:nvPr>
        </p:nvSpPr>
        <p:spPr/>
        <p:txBody>
          <a:bodyPr/>
          <a:lstStyle/>
          <a:p>
            <a:pPr>
              <a:defRPr/>
            </a:pPr>
            <a:fld id="{A1DA61C1-37B8-434A-BC3B-53921279AB7A}" type="slidenum">
              <a:rPr lang="ru-RU" altLang="ru-RU" smtClean="0"/>
              <a:pPr>
                <a:defRPr/>
              </a:pPr>
              <a:t>‹#›</a:t>
            </a:fld>
            <a:endParaRPr lang="ru-RU" altLang="ru-RU"/>
          </a:p>
        </p:txBody>
      </p:sp>
    </p:spTree>
    <p:extLst>
      <p:ext uri="{BB962C8B-B14F-4D97-AF65-F5344CB8AC3E}">
        <p14:creationId xmlns:p14="http://schemas.microsoft.com/office/powerpoint/2010/main" val="411075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3D7742A4-6831-4167-AB34-925197CCA207}" type="datetimeFigureOut">
              <a:rPr lang="ru-RU" altLang="ru-RU" smtClean="0"/>
              <a:pPr>
                <a:defRPr/>
              </a:pPr>
              <a:t>21.02.2025</a:t>
            </a:fld>
            <a:endParaRPr lang="ru-RU" altLang="ru-RU"/>
          </a:p>
        </p:txBody>
      </p:sp>
      <p:sp>
        <p:nvSpPr>
          <p:cNvPr id="4" name="Footer Placeholder 3"/>
          <p:cNvSpPr>
            <a:spLocks noGrp="1"/>
          </p:cNvSpPr>
          <p:nvPr>
            <p:ph type="ftr" sz="quarter" idx="11"/>
          </p:nvPr>
        </p:nvSpPr>
        <p:spPr/>
        <p:txBody>
          <a:bodyPr/>
          <a:lstStyle/>
          <a:p>
            <a:pPr>
              <a:defRPr/>
            </a:pPr>
            <a:endParaRPr lang="ru-RU" altLang="ru-RU"/>
          </a:p>
        </p:txBody>
      </p:sp>
      <p:sp>
        <p:nvSpPr>
          <p:cNvPr id="5" name="Slide Number Placeholder 4"/>
          <p:cNvSpPr>
            <a:spLocks noGrp="1"/>
          </p:cNvSpPr>
          <p:nvPr>
            <p:ph type="sldNum" sz="quarter" idx="12"/>
          </p:nvPr>
        </p:nvSpPr>
        <p:spPr/>
        <p:txBody>
          <a:bodyPr/>
          <a:lstStyle/>
          <a:p>
            <a:pPr>
              <a:defRPr/>
            </a:pPr>
            <a:fld id="{FD8A448D-AE47-49B5-9445-F83AD4242FD9}" type="slidenum">
              <a:rPr lang="ru-RU" altLang="ru-RU" smtClean="0"/>
              <a:pPr>
                <a:defRPr/>
              </a:pPr>
              <a:t>‹#›</a:t>
            </a:fld>
            <a:endParaRPr lang="ru-RU" altLang="ru-RU"/>
          </a:p>
        </p:txBody>
      </p:sp>
    </p:spTree>
    <p:extLst>
      <p:ext uri="{BB962C8B-B14F-4D97-AF65-F5344CB8AC3E}">
        <p14:creationId xmlns:p14="http://schemas.microsoft.com/office/powerpoint/2010/main" val="329159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35AA61-E74E-47B6-BEC2-BC2450326EAA}" type="datetimeFigureOut">
              <a:rPr lang="ru-RU" altLang="ru-RU" smtClean="0"/>
              <a:pPr>
                <a:defRPr/>
              </a:pPr>
              <a:t>21.02.2025</a:t>
            </a:fld>
            <a:endParaRPr lang="ru-RU" altLang="ru-RU"/>
          </a:p>
        </p:txBody>
      </p:sp>
      <p:sp>
        <p:nvSpPr>
          <p:cNvPr id="3" name="Footer Placeholder 2"/>
          <p:cNvSpPr>
            <a:spLocks noGrp="1"/>
          </p:cNvSpPr>
          <p:nvPr>
            <p:ph type="ftr" sz="quarter" idx="11"/>
          </p:nvPr>
        </p:nvSpPr>
        <p:spPr/>
        <p:txBody>
          <a:bodyPr/>
          <a:lstStyle/>
          <a:p>
            <a:pPr>
              <a:defRPr/>
            </a:pPr>
            <a:endParaRPr lang="ru-RU" altLang="ru-RU"/>
          </a:p>
        </p:txBody>
      </p:sp>
      <p:sp>
        <p:nvSpPr>
          <p:cNvPr id="4" name="Slide Number Placeholder 3"/>
          <p:cNvSpPr>
            <a:spLocks noGrp="1"/>
          </p:cNvSpPr>
          <p:nvPr>
            <p:ph type="sldNum" sz="quarter" idx="12"/>
          </p:nvPr>
        </p:nvSpPr>
        <p:spPr/>
        <p:txBody>
          <a:bodyPr/>
          <a:lstStyle/>
          <a:p>
            <a:pPr>
              <a:defRPr/>
            </a:pPr>
            <a:fld id="{7534520D-6F4A-41F2-B512-A142C7646471}" type="slidenum">
              <a:rPr lang="ru-RU" altLang="ru-RU" smtClean="0"/>
              <a:pPr>
                <a:defRPr/>
              </a:pPr>
              <a:t>‹#›</a:t>
            </a:fld>
            <a:endParaRPr lang="ru-RU" altLang="ru-RU"/>
          </a:p>
        </p:txBody>
      </p:sp>
    </p:spTree>
    <p:extLst>
      <p:ext uri="{BB962C8B-B14F-4D97-AF65-F5344CB8AC3E}">
        <p14:creationId xmlns:p14="http://schemas.microsoft.com/office/powerpoint/2010/main" val="89586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4633DD1E-FC4E-4D31-9AF0-FDB5669B0F1C}" type="datetimeFigureOut">
              <a:rPr lang="ru-RU" altLang="ru-RU" smtClean="0"/>
              <a:pPr>
                <a:defRPr/>
              </a:pPr>
              <a:t>21.02.2025</a:t>
            </a:fld>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A1DA61C1-37B8-434A-BC3B-53921279AB7A}" type="slidenum">
              <a:rPr lang="ru-RU" altLang="ru-RU" smtClean="0"/>
              <a:pPr>
                <a:defRPr/>
              </a:pPr>
              <a:t>‹#›</a:t>
            </a:fld>
            <a:endParaRPr lang="ru-RU" altLang="ru-RU"/>
          </a:p>
        </p:txBody>
      </p:sp>
    </p:spTree>
    <p:extLst>
      <p:ext uri="{BB962C8B-B14F-4D97-AF65-F5344CB8AC3E}">
        <p14:creationId xmlns:p14="http://schemas.microsoft.com/office/powerpoint/2010/main" val="68935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ECF8ADD8-4159-4C86-BA0C-738F43AB96E6}" type="datetimeFigureOut">
              <a:rPr lang="ru-RU" altLang="ru-RU" smtClean="0"/>
              <a:pPr>
                <a:defRPr/>
              </a:pPr>
              <a:t>21.02.2025</a:t>
            </a:fld>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5F0E4CA5-3088-4710-872F-BCEF541507B5}" type="slidenum">
              <a:rPr lang="ru-RU" altLang="ru-RU" smtClean="0"/>
              <a:pPr>
                <a:defRPr/>
              </a:pPr>
              <a:t>‹#›</a:t>
            </a:fld>
            <a:endParaRPr lang="ru-RU" altLang="ru-RU"/>
          </a:p>
        </p:txBody>
      </p:sp>
    </p:spTree>
    <p:extLst>
      <p:ext uri="{BB962C8B-B14F-4D97-AF65-F5344CB8AC3E}">
        <p14:creationId xmlns:p14="http://schemas.microsoft.com/office/powerpoint/2010/main" val="232854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4633DD1E-FC4E-4D31-9AF0-FDB5669B0F1C}" type="datetimeFigureOut">
              <a:rPr lang="ru-RU" altLang="ru-RU" smtClean="0"/>
              <a:pPr>
                <a:defRPr/>
              </a:pPr>
              <a:t>21.02.2025</a:t>
            </a:fld>
            <a:endParaRPr lang="ru-RU" altLang="ru-RU"/>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ru-RU" altLang="ru-RU"/>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A1DA61C1-37B8-434A-BC3B-53921279AB7A}" type="slidenum">
              <a:rPr lang="ru-RU" altLang="ru-RU" smtClean="0"/>
              <a:pPr>
                <a:defRPr/>
              </a:pPr>
              <a:t>‹#›</a:t>
            </a:fld>
            <a:endParaRPr lang="ru-RU" altLang="ru-RU"/>
          </a:p>
        </p:txBody>
      </p:sp>
    </p:spTree>
    <p:extLst>
      <p:ext uri="{BB962C8B-B14F-4D97-AF65-F5344CB8AC3E}">
        <p14:creationId xmlns:p14="http://schemas.microsoft.com/office/powerpoint/2010/main" val="4040723041"/>
      </p:ext>
    </p:extLst>
  </p:cSld>
  <p:clrMap bg1="dk1" tx1="lt1" bg2="dk2" tx2="lt2" accent1="accent1" accent2="accent2" accent3="accent3" accent4="accent4" accent5="accent5" accent6="accent6" hlink="hlink" folHlink="folHlink"/>
  <p:sldLayoutIdLst>
    <p:sldLayoutId id="2147485130" r:id="rId1"/>
    <p:sldLayoutId id="2147485131" r:id="rId2"/>
    <p:sldLayoutId id="2147485132" r:id="rId3"/>
    <p:sldLayoutId id="2147485133" r:id="rId4"/>
    <p:sldLayoutId id="2147485134" r:id="rId5"/>
    <p:sldLayoutId id="2147485135" r:id="rId6"/>
    <p:sldLayoutId id="2147485136" r:id="rId7"/>
    <p:sldLayoutId id="2147485137" r:id="rId8"/>
    <p:sldLayoutId id="2147485138" r:id="rId9"/>
    <p:sldLayoutId id="2147485139" r:id="rId10"/>
    <p:sldLayoutId id="2147485140" r:id="rId11"/>
    <p:sldLayoutId id="2147485141" r:id="rId12"/>
    <p:sldLayoutId id="2147485142" r:id="rId13"/>
    <p:sldLayoutId id="2147485143" r:id="rId14"/>
    <p:sldLayoutId id="2147485144" r:id="rId15"/>
    <p:sldLayoutId id="2147485145" r:id="rId16"/>
    <p:sldLayoutId id="214748514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ospotrebnadzor.r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80727" y="2708920"/>
            <a:ext cx="873488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spcBef>
                <a:spcPct val="0"/>
              </a:spcBef>
              <a:buFont typeface="Wingdings" panose="05000000000000000000" pitchFamily="2" charset="2"/>
              <a:buNone/>
              <a:defRPr/>
            </a:pPr>
            <a:r>
              <a:rPr lang="ru-RU" altLang="ru-RU" sz="6600" b="1" dirty="0" smtClean="0">
                <a:effectLst>
                  <a:outerShdw blurRad="38100" dist="38100" dir="2700000" algn="tl">
                    <a:srgbClr val="000000">
                      <a:alpha val="43137"/>
                    </a:srgbClr>
                  </a:outerShdw>
                </a:effectLst>
              </a:rPr>
              <a:t>Д О К Л А Д</a:t>
            </a:r>
          </a:p>
          <a:p>
            <a:pPr algn="ctr" eaLnBrk="1" hangingPunct="1">
              <a:spcBef>
                <a:spcPct val="0"/>
              </a:spcBef>
              <a:buFont typeface="Wingdings" panose="05000000000000000000" pitchFamily="2" charset="2"/>
              <a:buNone/>
              <a:defRPr/>
            </a:pPr>
            <a:r>
              <a:rPr lang="ru-RU" altLang="ru-RU" sz="2400" b="1" dirty="0" smtClean="0">
                <a:effectLst>
                  <a:outerShdw blurRad="38100" dist="38100" dir="2700000" algn="tl">
                    <a:srgbClr val="000000">
                      <a:alpha val="43137"/>
                    </a:srgbClr>
                  </a:outerShdw>
                </a:effectLst>
              </a:rPr>
              <a:t>по защите прав потребителей  в 2024 </a:t>
            </a:r>
            <a:r>
              <a:rPr lang="ru-RU" altLang="ru-RU" sz="2400" b="1" dirty="0">
                <a:effectLst>
                  <a:outerShdw blurRad="38100" dist="38100" dir="2700000" algn="tl">
                    <a:srgbClr val="000000">
                      <a:alpha val="43137"/>
                    </a:srgbClr>
                  </a:outerShdw>
                </a:effectLst>
              </a:rPr>
              <a:t>г. </a:t>
            </a:r>
            <a:r>
              <a:rPr lang="ru-RU" altLang="ru-RU" sz="2400" b="1" dirty="0" smtClean="0">
                <a:effectLst>
                  <a:outerShdw blurRad="38100" dist="38100" dir="2700000" algn="tl">
                    <a:srgbClr val="000000">
                      <a:alpha val="43137"/>
                    </a:srgbClr>
                  </a:outerShdw>
                </a:effectLst>
              </a:rPr>
              <a:t> </a:t>
            </a:r>
          </a:p>
          <a:p>
            <a:pPr algn="ctr" eaLnBrk="1" hangingPunct="1">
              <a:spcBef>
                <a:spcPct val="0"/>
              </a:spcBef>
              <a:buFont typeface="Wingdings" panose="05000000000000000000" pitchFamily="2" charset="2"/>
              <a:buNone/>
              <a:defRPr/>
            </a:pPr>
            <a:r>
              <a:rPr lang="ru-RU" altLang="ru-RU" sz="2400" b="1" dirty="0" smtClean="0">
                <a:effectLst>
                  <a:outerShdw blurRad="38100" dist="38100" dir="2700000" algn="tl">
                    <a:srgbClr val="000000">
                      <a:alpha val="43137"/>
                    </a:srgbClr>
                  </a:outerShdw>
                </a:effectLst>
              </a:rPr>
              <a:t>Каменск-Уральского отдела Роспотребнадзора </a:t>
            </a:r>
          </a:p>
          <a:p>
            <a:pPr algn="ctr" eaLnBrk="1" hangingPunct="1">
              <a:spcBef>
                <a:spcPct val="0"/>
              </a:spcBef>
              <a:buFont typeface="Wingdings" panose="05000000000000000000" pitchFamily="2" charset="2"/>
              <a:buNone/>
              <a:defRPr/>
            </a:pPr>
            <a:r>
              <a:rPr lang="ru-RU" altLang="ru-RU" sz="2400" b="1" dirty="0" smtClean="0">
                <a:effectLst>
                  <a:outerShdw blurRad="38100" dist="38100" dir="2700000" algn="tl">
                    <a:srgbClr val="000000">
                      <a:alpha val="43137"/>
                    </a:srgbClr>
                  </a:outerShdw>
                </a:effectLst>
              </a:rPr>
              <a:t>по Свердловской области</a:t>
            </a:r>
          </a:p>
        </p:txBody>
      </p:sp>
      <p:sp>
        <p:nvSpPr>
          <p:cNvPr id="7172" name="Rectangle 6"/>
          <p:cNvSpPr>
            <a:spLocks noChangeArrowheads="1"/>
          </p:cNvSpPr>
          <p:nvPr/>
        </p:nvSpPr>
        <p:spPr bwMode="auto">
          <a:xfrm>
            <a:off x="377737" y="2783250"/>
            <a:ext cx="83408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ru-RU" b="1" dirty="0" smtClean="0"/>
              <a:t>Федеральная служба по надзору в сфере защиты прав потребителей и благополучия человека по Свердловской области</a:t>
            </a:r>
            <a:endParaRPr lang="ru-RU" altLang="ru-RU" b="1" dirty="0"/>
          </a:p>
        </p:txBody>
      </p:sp>
      <p:sp>
        <p:nvSpPr>
          <p:cNvPr id="7173" name="AutoShape 7" descr="logo2">
            <a:hlinkClick r:id="rId3"/>
          </p:cNvPr>
          <p:cNvSpPr>
            <a:spLocks noChangeAspect="1" noChangeArrowheads="1"/>
          </p:cNvSpPr>
          <p:nvPr/>
        </p:nvSpPr>
        <p:spPr bwMode="auto">
          <a:xfrm>
            <a:off x="155575" y="31480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ru-RU" altLang="ru-RU"/>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7" y="404664"/>
            <a:ext cx="1905331" cy="201622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3435" y="260648"/>
            <a:ext cx="8892480" cy="5355312"/>
          </a:xfrm>
          <a:prstGeom prst="rect">
            <a:avLst/>
          </a:prstGeom>
        </p:spPr>
        <p:txBody>
          <a:bodyPr wrap="square">
            <a:spAutoFit/>
          </a:bodyPr>
          <a:lstStyle/>
          <a:p>
            <a:pPr indent="450215" algn="ctr">
              <a:lnSpc>
                <a:spcPct val="150000"/>
              </a:lnSpc>
              <a:spcAft>
                <a:spcPts val="0"/>
              </a:spcAft>
            </a:pPr>
            <a:r>
              <a:rPr lang="ru-RU" sz="2400" b="1" dirty="0" smtClean="0">
                <a:latin typeface="Arial" panose="020B0604020202020204" pitchFamily="34" charset="0"/>
                <a:ea typeface="Times New Roman" panose="02020603050405020304" pitchFamily="18" charset="0"/>
                <a:cs typeface="Arial" panose="020B0604020202020204" pitchFamily="34" charset="0"/>
              </a:rPr>
              <a:t>Мероприятия без взаимодействия </a:t>
            </a:r>
          </a:p>
          <a:p>
            <a:pPr indent="450215" algn="ctr">
              <a:lnSpc>
                <a:spcPct val="150000"/>
              </a:lnSpc>
              <a:spcAft>
                <a:spcPts val="0"/>
              </a:spcAft>
            </a:pPr>
            <a:r>
              <a:rPr lang="ru-RU" sz="2400" b="1" dirty="0" smtClean="0">
                <a:latin typeface="Arial" panose="020B0604020202020204" pitchFamily="34" charset="0"/>
                <a:ea typeface="Times New Roman" panose="02020603050405020304" pitchFamily="18" charset="0"/>
                <a:cs typeface="Arial" panose="020B0604020202020204" pitchFamily="34" charset="0"/>
              </a:rPr>
              <a:t>с хозяйствующим субъектом</a:t>
            </a:r>
          </a:p>
          <a:p>
            <a:pPr indent="450215" algn="just">
              <a:lnSpc>
                <a:spcPct val="150000"/>
              </a:lnSpc>
              <a:spcAft>
                <a:spcPts val="0"/>
              </a:spcAft>
            </a:pPr>
            <a:endParaRPr lang="ru-RU" sz="2000" b="1"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indent="450215" algn="just">
              <a:lnSpc>
                <a:spcPct val="150000"/>
              </a:lnSpc>
              <a:spcAft>
                <a:spcPts val="0"/>
              </a:spcAft>
            </a:pPr>
            <a:r>
              <a:rPr lang="ru-RU" sz="2000" b="1"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Выездное </a:t>
            </a:r>
            <a:r>
              <a:rPr lang="ru-RU" sz="20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обследование </a:t>
            </a:r>
            <a:endParaRPr lang="ru-RU" sz="2000" b="1"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Полное </a:t>
            </a:r>
            <a:r>
              <a:rPr lang="ru-RU" sz="2000" dirty="0">
                <a:latin typeface="Arial" panose="020B0604020202020204" pitchFamily="34" charset="0"/>
                <a:ea typeface="Times New Roman" panose="02020603050405020304" pitchFamily="18" charset="0"/>
                <a:cs typeface="Arial" panose="020B0604020202020204" pitchFamily="34" charset="0"/>
              </a:rPr>
              <a:t>отсутствие общения с хозяйствующим субъектом. </a:t>
            </a:r>
            <a:endParaRPr lang="ru-RU" sz="20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О </a:t>
            </a:r>
            <a:r>
              <a:rPr lang="ru-RU" sz="2000" dirty="0">
                <a:latin typeface="Arial" panose="020B0604020202020204" pitchFamily="34" charset="0"/>
                <a:ea typeface="Times New Roman" panose="02020603050405020304" pitchFamily="18" charset="0"/>
                <a:cs typeface="Arial" panose="020B0604020202020204" pitchFamily="34" charset="0"/>
              </a:rPr>
              <a:t>проведении мероприятия </a:t>
            </a:r>
            <a:r>
              <a:rPr lang="ru-RU" sz="2000" dirty="0" smtClean="0">
                <a:latin typeface="Arial" panose="020B0604020202020204" pitchFamily="34" charset="0"/>
                <a:ea typeface="Times New Roman" panose="02020603050405020304" pitchFamily="18" charset="0"/>
                <a:cs typeface="Arial" panose="020B0604020202020204" pitchFamily="34" charset="0"/>
              </a:rPr>
              <a:t>субъект не предупреждается.</a:t>
            </a:r>
          </a:p>
          <a:p>
            <a:pPr marL="342900" indent="-342900" algn="just">
              <a:lnSpc>
                <a:spcPct val="150000"/>
              </a:lnSpc>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Акт </a:t>
            </a:r>
            <a:r>
              <a:rPr lang="ru-RU" sz="2000" dirty="0">
                <a:latin typeface="Arial" panose="020B0604020202020204" pitchFamily="34" charset="0"/>
                <a:ea typeface="Times New Roman" panose="02020603050405020304" pitchFamily="18" charset="0"/>
                <a:cs typeface="Arial" panose="020B0604020202020204" pitchFamily="34" charset="0"/>
              </a:rPr>
              <a:t>по итогам мероприятия </a:t>
            </a:r>
          </a:p>
          <a:p>
            <a:pPr algn="just">
              <a:lnSpc>
                <a:spcPct val="150000"/>
              </a:lnSpc>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в </a:t>
            </a:r>
            <a:r>
              <a:rPr lang="ru-RU" sz="2000" dirty="0">
                <a:latin typeface="Arial" panose="020B0604020202020204" pitchFamily="34" charset="0"/>
                <a:ea typeface="Times New Roman" panose="02020603050405020304" pitchFamily="18" charset="0"/>
                <a:cs typeface="Arial" panose="020B0604020202020204" pitchFamily="34" charset="0"/>
              </a:rPr>
              <a:t>течение суток </a:t>
            </a:r>
            <a:endParaRPr lang="ru-RU" sz="20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направляется </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хозяйствующему </a:t>
            </a:r>
            <a:r>
              <a:rPr lang="ru-RU" sz="2000" dirty="0">
                <a:latin typeface="Arial" panose="020B0604020202020204" pitchFamily="34" charset="0"/>
                <a:ea typeface="Times New Roman" panose="02020603050405020304" pitchFamily="18" charset="0"/>
                <a:cs typeface="Arial" panose="020B0604020202020204" pitchFamily="34" charset="0"/>
              </a:rPr>
              <a:t>субъекту </a:t>
            </a:r>
            <a:endParaRPr lang="ru-RU" sz="20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со </a:t>
            </a:r>
            <a:r>
              <a:rPr lang="ru-RU" sz="2000" dirty="0">
                <a:latin typeface="Arial" panose="020B0604020202020204" pitchFamily="34" charset="0"/>
                <a:ea typeface="Times New Roman" panose="02020603050405020304" pitchFamily="18" charset="0"/>
                <a:cs typeface="Arial" panose="020B0604020202020204" pitchFamily="34" charset="0"/>
              </a:rPr>
              <a:t>всеми приложениями.</a:t>
            </a:r>
            <a:endParaRPr lang="ru-RU"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3789040"/>
            <a:ext cx="4932040" cy="2774273"/>
          </a:xfrm>
          <a:prstGeom prst="rect">
            <a:avLst/>
          </a:prstGeom>
        </p:spPr>
      </p:pic>
    </p:spTree>
    <p:extLst>
      <p:ext uri="{BB962C8B-B14F-4D97-AF65-F5344CB8AC3E}">
        <p14:creationId xmlns:p14="http://schemas.microsoft.com/office/powerpoint/2010/main" val="2330897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3054" y="548680"/>
            <a:ext cx="8640960" cy="5539978"/>
          </a:xfrm>
          <a:prstGeom prst="rect">
            <a:avLst/>
          </a:prstGeom>
        </p:spPr>
        <p:txBody>
          <a:bodyPr wrap="square">
            <a:spAutoFit/>
          </a:bodyPr>
          <a:lstStyle/>
          <a:p>
            <a:pPr indent="450215" algn="ctr">
              <a:lnSpc>
                <a:spcPct val="150000"/>
              </a:lnSpc>
              <a:spcAft>
                <a:spcPts val="0"/>
              </a:spcAft>
            </a:pPr>
            <a:r>
              <a:rPr lang="ru-RU" sz="2400" b="1" dirty="0">
                <a:latin typeface="Arial" panose="020B0604020202020204" pitchFamily="34" charset="0"/>
                <a:ea typeface="Times New Roman" panose="02020603050405020304" pitchFamily="18" charset="0"/>
                <a:cs typeface="Arial" panose="020B0604020202020204" pitchFamily="34" charset="0"/>
              </a:rPr>
              <a:t>Мероприятия без взаимодействия </a:t>
            </a:r>
          </a:p>
          <a:p>
            <a:pPr indent="450215" algn="ctr">
              <a:lnSpc>
                <a:spcPct val="150000"/>
              </a:lnSpc>
              <a:spcAft>
                <a:spcPts val="0"/>
              </a:spcAft>
            </a:pPr>
            <a:r>
              <a:rPr lang="ru-RU" sz="2400" b="1" dirty="0">
                <a:latin typeface="Arial" panose="020B0604020202020204" pitchFamily="34" charset="0"/>
                <a:ea typeface="Times New Roman" panose="02020603050405020304" pitchFamily="18" charset="0"/>
                <a:cs typeface="Arial" panose="020B0604020202020204" pitchFamily="34" charset="0"/>
              </a:rPr>
              <a:t>с хозяйствующим </a:t>
            </a:r>
            <a:r>
              <a:rPr lang="ru-RU" sz="2400" b="1" dirty="0" smtClean="0">
                <a:latin typeface="Arial" panose="020B0604020202020204" pitchFamily="34" charset="0"/>
                <a:ea typeface="Times New Roman" panose="02020603050405020304" pitchFamily="18" charset="0"/>
                <a:cs typeface="Arial" panose="020B0604020202020204" pitchFamily="34" charset="0"/>
              </a:rPr>
              <a:t>субъектом</a:t>
            </a:r>
          </a:p>
          <a:p>
            <a:pPr indent="450215">
              <a:lnSpc>
                <a:spcPct val="150000"/>
              </a:lnSpc>
              <a:spcAft>
                <a:spcPts val="0"/>
              </a:spcAft>
            </a:pPr>
            <a:r>
              <a:rPr lang="ru-RU" sz="2400" b="1"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Наблюдение за соблюдением обязательных требований</a:t>
            </a:r>
          </a:p>
          <a:p>
            <a:pPr>
              <a:lnSpc>
                <a:spcPct val="150000"/>
              </a:lnSpc>
              <a:spcAft>
                <a:spcPts val="0"/>
              </a:spcAft>
            </a:pPr>
            <a:r>
              <a:rPr lang="ru-RU" sz="2000" b="1" dirty="0" smtClean="0">
                <a:latin typeface="Arial" panose="020B0604020202020204" pitchFamily="34" charset="0"/>
                <a:ea typeface="Times New Roman" panose="02020603050405020304" pitchFamily="18" charset="0"/>
                <a:cs typeface="Arial" panose="020B0604020202020204" pitchFamily="34" charset="0"/>
              </a:rPr>
              <a:t>Анализ информации </a:t>
            </a:r>
          </a:p>
          <a:p>
            <a:pPr>
              <a:lnSpc>
                <a:spcPct val="150000"/>
              </a:lnSpc>
              <a:spcAft>
                <a:spcPts val="0"/>
              </a:spcAft>
            </a:pPr>
            <a:r>
              <a:rPr lang="ru-RU" sz="2000" b="1" dirty="0" smtClean="0">
                <a:latin typeface="Arial" panose="020B0604020202020204" pitchFamily="34" charset="0"/>
                <a:ea typeface="Times New Roman" panose="02020603050405020304" pitchFamily="18" charset="0"/>
                <a:cs typeface="Arial" panose="020B0604020202020204" pitchFamily="34" charset="0"/>
              </a:rPr>
              <a:t>на сайтах в сети </a:t>
            </a:r>
          </a:p>
          <a:p>
            <a:pPr>
              <a:lnSpc>
                <a:spcPct val="150000"/>
              </a:lnSpc>
              <a:spcAft>
                <a:spcPts val="0"/>
              </a:spcAft>
            </a:pPr>
            <a:r>
              <a:rPr lang="ru-RU" sz="2000" b="1" dirty="0" smtClean="0">
                <a:latin typeface="Arial" panose="020B0604020202020204" pitchFamily="34" charset="0"/>
                <a:ea typeface="Times New Roman" panose="02020603050405020304" pitchFamily="18" charset="0"/>
                <a:cs typeface="Arial" panose="020B0604020202020204" pitchFamily="34" charset="0"/>
              </a:rPr>
              <a:t>Интернет, где </a:t>
            </a:r>
          </a:p>
          <a:p>
            <a:pPr>
              <a:lnSpc>
                <a:spcPct val="150000"/>
              </a:lnSpc>
              <a:spcAft>
                <a:spcPts val="0"/>
              </a:spcAft>
            </a:pPr>
            <a:r>
              <a:rPr lang="ru-RU" sz="2000" b="1" dirty="0" smtClean="0">
                <a:latin typeface="Arial" panose="020B0604020202020204" pitchFamily="34" charset="0"/>
                <a:ea typeface="Times New Roman" panose="02020603050405020304" pitchFamily="18" charset="0"/>
                <a:cs typeface="Arial" panose="020B0604020202020204" pitchFamily="34" charset="0"/>
              </a:rPr>
              <a:t>хозяйствующий</a:t>
            </a:r>
          </a:p>
          <a:p>
            <a:pPr>
              <a:lnSpc>
                <a:spcPct val="150000"/>
              </a:lnSpc>
              <a:spcAft>
                <a:spcPts val="0"/>
              </a:spcAft>
            </a:pPr>
            <a:r>
              <a:rPr lang="ru-RU" sz="2000" b="1" dirty="0" smtClean="0">
                <a:latin typeface="Arial" panose="020B0604020202020204" pitchFamily="34" charset="0"/>
                <a:ea typeface="Times New Roman" panose="02020603050405020304" pitchFamily="18" charset="0"/>
                <a:cs typeface="Arial" panose="020B0604020202020204" pitchFamily="34" charset="0"/>
              </a:rPr>
              <a:t>субъект размещает </a:t>
            </a:r>
          </a:p>
          <a:p>
            <a:pPr>
              <a:lnSpc>
                <a:spcPct val="150000"/>
              </a:lnSpc>
              <a:spcAft>
                <a:spcPts val="0"/>
              </a:spcAft>
            </a:pPr>
            <a:r>
              <a:rPr lang="ru-RU" sz="2000" b="1" dirty="0" smtClean="0">
                <a:latin typeface="Arial" panose="020B0604020202020204" pitchFamily="34" charset="0"/>
                <a:ea typeface="Times New Roman" panose="02020603050405020304" pitchFamily="18" charset="0"/>
                <a:cs typeface="Arial" panose="020B0604020202020204" pitchFamily="34" charset="0"/>
              </a:rPr>
              <a:t>Информацию о себе </a:t>
            </a:r>
          </a:p>
          <a:p>
            <a:pPr>
              <a:lnSpc>
                <a:spcPct val="150000"/>
              </a:lnSpc>
              <a:spcAft>
                <a:spcPts val="0"/>
              </a:spcAft>
            </a:pPr>
            <a:r>
              <a:rPr lang="ru-RU" sz="2000" b="1" dirty="0" smtClean="0">
                <a:latin typeface="Arial" panose="020B0604020202020204" pitchFamily="34" charset="0"/>
                <a:ea typeface="Times New Roman" panose="02020603050405020304" pitchFamily="18" charset="0"/>
                <a:cs typeface="Arial" panose="020B0604020202020204" pitchFamily="34" charset="0"/>
              </a:rPr>
              <a:t>и своей деятельности.</a:t>
            </a:r>
            <a:endParaRPr lang="ru-RU" sz="20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7918" y="3633628"/>
            <a:ext cx="5436096" cy="3057804"/>
          </a:xfrm>
          <a:prstGeom prst="rect">
            <a:avLst/>
          </a:prstGeom>
        </p:spPr>
      </p:pic>
    </p:spTree>
    <p:extLst>
      <p:ext uri="{BB962C8B-B14F-4D97-AF65-F5344CB8AC3E}">
        <p14:creationId xmlns:p14="http://schemas.microsoft.com/office/powerpoint/2010/main" val="2996462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19672" y="116632"/>
            <a:ext cx="6317756" cy="575863"/>
          </a:xfrm>
          <a:prstGeom prst="rect">
            <a:avLst/>
          </a:prstGeom>
        </p:spPr>
        <p:txBody>
          <a:bodyPr wrap="none">
            <a:spAutoFit/>
          </a:bodyPr>
          <a:lstStyle/>
          <a:p>
            <a:pPr indent="342900" algn="ctr">
              <a:lnSpc>
                <a:spcPct val="150000"/>
              </a:lnSpc>
              <a:spcAft>
                <a:spcPts val="0"/>
              </a:spcAft>
            </a:pPr>
            <a:r>
              <a:rPr lang="ru-RU" sz="2400" b="1" dirty="0">
                <a:latin typeface="Arial" panose="020B0604020202020204" pitchFamily="34" charset="0"/>
                <a:ea typeface="Times New Roman" panose="02020603050405020304" pitchFamily="18" charset="0"/>
                <a:cs typeface="Arial" panose="020B0604020202020204" pitchFamily="34" charset="0"/>
              </a:rPr>
              <a:t>Структура надзорных мероприятий </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40588537"/>
              </p:ext>
            </p:extLst>
          </p:nvPr>
        </p:nvGraphicFramePr>
        <p:xfrm>
          <a:off x="1" y="719959"/>
          <a:ext cx="9143999" cy="6008958"/>
        </p:xfrm>
        <a:graphic>
          <a:graphicData uri="http://schemas.openxmlformats.org/drawingml/2006/table">
            <a:tbl>
              <a:tblPr firstRow="1" firstCol="1" bandRow="1">
                <a:tableStyleId>{5C22544A-7EE6-4342-B048-85BDC9FD1C3A}</a:tableStyleId>
              </a:tblPr>
              <a:tblGrid>
                <a:gridCol w="2554231">
                  <a:extLst>
                    <a:ext uri="{9D8B030D-6E8A-4147-A177-3AD203B41FA5}">
                      <a16:colId xmlns:a16="http://schemas.microsoft.com/office/drawing/2014/main" val="2535804154"/>
                    </a:ext>
                  </a:extLst>
                </a:gridCol>
                <a:gridCol w="975032">
                  <a:extLst>
                    <a:ext uri="{9D8B030D-6E8A-4147-A177-3AD203B41FA5}">
                      <a16:colId xmlns:a16="http://schemas.microsoft.com/office/drawing/2014/main" val="2324664459"/>
                    </a:ext>
                  </a:extLst>
                </a:gridCol>
                <a:gridCol w="1203158">
                  <a:extLst>
                    <a:ext uri="{9D8B030D-6E8A-4147-A177-3AD203B41FA5}">
                      <a16:colId xmlns:a16="http://schemas.microsoft.com/office/drawing/2014/main" val="488646707"/>
                    </a:ext>
                  </a:extLst>
                </a:gridCol>
                <a:gridCol w="1363579">
                  <a:extLst>
                    <a:ext uri="{9D8B030D-6E8A-4147-A177-3AD203B41FA5}">
                      <a16:colId xmlns:a16="http://schemas.microsoft.com/office/drawing/2014/main" val="1772083601"/>
                    </a:ext>
                  </a:extLst>
                </a:gridCol>
                <a:gridCol w="1443789">
                  <a:extLst>
                    <a:ext uri="{9D8B030D-6E8A-4147-A177-3AD203B41FA5}">
                      <a16:colId xmlns:a16="http://schemas.microsoft.com/office/drawing/2014/main" val="545800924"/>
                    </a:ext>
                  </a:extLst>
                </a:gridCol>
                <a:gridCol w="1604210">
                  <a:extLst>
                    <a:ext uri="{9D8B030D-6E8A-4147-A177-3AD203B41FA5}">
                      <a16:colId xmlns:a16="http://schemas.microsoft.com/office/drawing/2014/main" val="615955913"/>
                    </a:ext>
                  </a:extLst>
                </a:gridCol>
              </a:tblGrid>
              <a:tr h="1342780">
                <a:tc>
                  <a:txBody>
                    <a:bodyPr/>
                    <a:lstStyle/>
                    <a:p>
                      <a:pPr algn="just">
                        <a:spcAft>
                          <a:spcPts val="0"/>
                        </a:spcAft>
                      </a:pPr>
                      <a:r>
                        <a:rPr lang="ru-RU" sz="1800" kern="1200" dirty="0">
                          <a:effectLst/>
                        </a:rPr>
                        <a:t> </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just">
                        <a:spcAft>
                          <a:spcPts val="0"/>
                        </a:spcAft>
                      </a:pPr>
                      <a:r>
                        <a:rPr lang="ru-RU" sz="1800" kern="1200" dirty="0">
                          <a:effectLst/>
                        </a:rPr>
                        <a:t>Общее </a:t>
                      </a:r>
                      <a:endParaRPr lang="ru-RU" sz="1800" dirty="0">
                        <a:effectLst/>
                      </a:endParaRPr>
                    </a:p>
                    <a:p>
                      <a:pPr algn="just">
                        <a:spcAft>
                          <a:spcPts val="0"/>
                        </a:spcAft>
                      </a:pPr>
                      <a:r>
                        <a:rPr lang="ru-RU" sz="1800" kern="1200" dirty="0">
                          <a:effectLst/>
                        </a:rPr>
                        <a:t>кол</a:t>
                      </a:r>
                      <a:r>
                        <a:rPr lang="en-US" sz="1800" kern="1200" dirty="0">
                          <a:effectLst/>
                        </a:rPr>
                        <a:t>-</a:t>
                      </a:r>
                      <a:r>
                        <a:rPr lang="ru-RU" sz="1800" kern="1200" dirty="0">
                          <a:effectLst/>
                        </a:rPr>
                        <a:t>во </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just">
                        <a:spcAft>
                          <a:spcPts val="0"/>
                        </a:spcAft>
                      </a:pPr>
                      <a:r>
                        <a:rPr lang="ru-RU" sz="1800" kern="1200" dirty="0">
                          <a:effectLst/>
                        </a:rPr>
                        <a:t>Кол</a:t>
                      </a:r>
                      <a:r>
                        <a:rPr lang="en-US" sz="1800" kern="1200" dirty="0">
                          <a:effectLst/>
                        </a:rPr>
                        <a:t>-</a:t>
                      </a:r>
                      <a:r>
                        <a:rPr lang="ru-RU" sz="1800" kern="1200" dirty="0">
                          <a:effectLst/>
                        </a:rPr>
                        <a:t>во наблюдений </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just">
                        <a:spcAft>
                          <a:spcPts val="0"/>
                        </a:spcAft>
                      </a:pPr>
                      <a:r>
                        <a:rPr lang="ru-RU" sz="1800" kern="1200" dirty="0">
                          <a:effectLst/>
                        </a:rPr>
                        <a:t>Кол</a:t>
                      </a:r>
                      <a:r>
                        <a:rPr lang="en-US" sz="1800" kern="1200" dirty="0">
                          <a:effectLst/>
                        </a:rPr>
                        <a:t>-</a:t>
                      </a:r>
                      <a:r>
                        <a:rPr lang="ru-RU" sz="1800" kern="1200" dirty="0">
                          <a:effectLst/>
                        </a:rPr>
                        <a:t>во выездных </a:t>
                      </a:r>
                      <a:r>
                        <a:rPr lang="ru-RU" sz="1800" kern="1200" dirty="0" err="1">
                          <a:effectLst/>
                        </a:rPr>
                        <a:t>обслед</a:t>
                      </a:r>
                      <a:r>
                        <a:rPr lang="ru-RU" sz="1800" kern="1200" dirty="0">
                          <a:effectLst/>
                        </a:rPr>
                        <a:t>.</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just">
                        <a:spcAft>
                          <a:spcPts val="0"/>
                        </a:spcAft>
                      </a:pPr>
                      <a:r>
                        <a:rPr lang="ru-RU" sz="1800" kern="1200" dirty="0">
                          <a:effectLst/>
                        </a:rPr>
                        <a:t>Кол-во </a:t>
                      </a:r>
                      <a:r>
                        <a:rPr lang="ru-RU" sz="1800" kern="1200" dirty="0" err="1">
                          <a:effectLst/>
                        </a:rPr>
                        <a:t>меропр</a:t>
                      </a:r>
                      <a:r>
                        <a:rPr lang="ru-RU" sz="1800" kern="1200" dirty="0">
                          <a:effectLst/>
                        </a:rPr>
                        <a:t>. по которым выявлены нарушения</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just">
                        <a:spcAft>
                          <a:spcPts val="0"/>
                        </a:spcAft>
                      </a:pPr>
                      <a:r>
                        <a:rPr lang="ru-RU" sz="1800" kern="1200" dirty="0">
                          <a:effectLst/>
                        </a:rPr>
                        <a:t>Удельный </a:t>
                      </a:r>
                      <a:r>
                        <a:rPr lang="ru-RU" sz="1800" kern="1200" dirty="0" smtClean="0">
                          <a:effectLst/>
                        </a:rPr>
                        <a:t>вес нарушений</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extLst>
                  <a:ext uri="{0D108BD9-81ED-4DB2-BD59-A6C34878D82A}">
                    <a16:rowId xmlns:a16="http://schemas.microsoft.com/office/drawing/2014/main" val="361637823"/>
                  </a:ext>
                </a:extLst>
              </a:tr>
              <a:tr h="541366">
                <a:tc>
                  <a:txBody>
                    <a:bodyPr/>
                    <a:lstStyle/>
                    <a:p>
                      <a:pPr algn="just">
                        <a:spcAft>
                          <a:spcPts val="0"/>
                        </a:spcAft>
                      </a:pPr>
                      <a:r>
                        <a:rPr lang="ru-RU" sz="1800" kern="1200" dirty="0">
                          <a:effectLst/>
                        </a:rPr>
                        <a:t>Продовольственный рынок</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ctr">
                        <a:spcAft>
                          <a:spcPts val="0"/>
                        </a:spcAft>
                      </a:pPr>
                      <a:r>
                        <a:rPr lang="ru-RU" sz="1800" b="1" dirty="0">
                          <a:solidFill>
                            <a:schemeClr val="tx1"/>
                          </a:solidFill>
                          <a:effectLst/>
                        </a:rPr>
                        <a:t>33</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9</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24</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28</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85%</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extLst>
                  <a:ext uri="{0D108BD9-81ED-4DB2-BD59-A6C34878D82A}">
                    <a16:rowId xmlns:a16="http://schemas.microsoft.com/office/drawing/2014/main" val="134198391"/>
                  </a:ext>
                </a:extLst>
              </a:tr>
              <a:tr h="541366">
                <a:tc>
                  <a:txBody>
                    <a:bodyPr/>
                    <a:lstStyle/>
                    <a:p>
                      <a:pPr algn="just">
                        <a:spcAft>
                          <a:spcPts val="0"/>
                        </a:spcAft>
                      </a:pPr>
                      <a:r>
                        <a:rPr lang="ru-RU" sz="1800" kern="1200" dirty="0">
                          <a:effectLst/>
                        </a:rPr>
                        <a:t>Непродовольственные товары </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ctr">
                        <a:spcAft>
                          <a:spcPts val="0"/>
                        </a:spcAft>
                      </a:pPr>
                      <a:r>
                        <a:rPr lang="ru-RU" sz="1800" b="1">
                          <a:solidFill>
                            <a:schemeClr val="tx1"/>
                          </a:solidFill>
                          <a:effectLst/>
                        </a:rPr>
                        <a:t>70</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33</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37</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43</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61%</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extLst>
                  <a:ext uri="{0D108BD9-81ED-4DB2-BD59-A6C34878D82A}">
                    <a16:rowId xmlns:a16="http://schemas.microsoft.com/office/drawing/2014/main" val="3525780311"/>
                  </a:ext>
                </a:extLst>
              </a:tr>
              <a:tr h="297969">
                <a:tc>
                  <a:txBody>
                    <a:bodyPr/>
                    <a:lstStyle/>
                    <a:p>
                      <a:pPr algn="just">
                        <a:spcAft>
                          <a:spcPts val="0"/>
                        </a:spcAft>
                      </a:pPr>
                      <a:r>
                        <a:rPr lang="ru-RU" sz="1800" kern="1200" dirty="0">
                          <a:effectLst/>
                        </a:rPr>
                        <a:t>Рынок услуг, из них:</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ctr">
                        <a:spcAft>
                          <a:spcPts val="0"/>
                        </a:spcAft>
                      </a:pPr>
                      <a:r>
                        <a:rPr lang="ru-RU" sz="1800" b="1">
                          <a:solidFill>
                            <a:schemeClr val="tx1"/>
                          </a:solidFill>
                          <a:effectLst/>
                        </a:rPr>
                        <a:t>61</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45</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16</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51</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84%</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extLst>
                  <a:ext uri="{0D108BD9-81ED-4DB2-BD59-A6C34878D82A}">
                    <a16:rowId xmlns:a16="http://schemas.microsoft.com/office/drawing/2014/main" val="319733788"/>
                  </a:ext>
                </a:extLst>
              </a:tr>
              <a:tr h="274228">
                <a:tc>
                  <a:txBody>
                    <a:bodyPr/>
                    <a:lstStyle/>
                    <a:p>
                      <a:pPr marL="182880" algn="just">
                        <a:spcAft>
                          <a:spcPts val="0"/>
                        </a:spcAft>
                      </a:pPr>
                      <a:r>
                        <a:rPr lang="ru-RU" sz="1800" kern="1200">
                          <a:effectLst/>
                        </a:rPr>
                        <a:t>Гостиничные </a:t>
                      </a:r>
                      <a:endParaRPr lang="ru-RU" sz="180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ctr">
                        <a:spcAft>
                          <a:spcPts val="0"/>
                        </a:spcAft>
                      </a:pPr>
                      <a:r>
                        <a:rPr lang="ru-RU" sz="1800" b="1">
                          <a:solidFill>
                            <a:schemeClr val="tx1"/>
                          </a:solidFill>
                          <a:effectLst/>
                        </a:rPr>
                        <a:t>5</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0</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5</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3</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60%</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extLst>
                  <a:ext uri="{0D108BD9-81ED-4DB2-BD59-A6C34878D82A}">
                    <a16:rowId xmlns:a16="http://schemas.microsoft.com/office/drawing/2014/main" val="3631766073"/>
                  </a:ext>
                </a:extLst>
              </a:tr>
              <a:tr h="274228">
                <a:tc>
                  <a:txBody>
                    <a:bodyPr/>
                    <a:lstStyle/>
                    <a:p>
                      <a:pPr marL="182880" algn="just">
                        <a:spcAft>
                          <a:spcPts val="0"/>
                        </a:spcAft>
                      </a:pPr>
                      <a:r>
                        <a:rPr lang="ru-RU" sz="1800" kern="1200" dirty="0">
                          <a:effectLst/>
                        </a:rPr>
                        <a:t>Транспортные </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ctr">
                        <a:spcAft>
                          <a:spcPts val="0"/>
                        </a:spcAft>
                      </a:pPr>
                      <a:r>
                        <a:rPr lang="ru-RU" sz="1800" b="1">
                          <a:solidFill>
                            <a:schemeClr val="tx1"/>
                          </a:solidFill>
                          <a:effectLst/>
                        </a:rPr>
                        <a:t>2</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2</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0</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2</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100%</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extLst>
                  <a:ext uri="{0D108BD9-81ED-4DB2-BD59-A6C34878D82A}">
                    <a16:rowId xmlns:a16="http://schemas.microsoft.com/office/drawing/2014/main" val="3353184634"/>
                  </a:ext>
                </a:extLst>
              </a:tr>
              <a:tr h="274228">
                <a:tc>
                  <a:txBody>
                    <a:bodyPr/>
                    <a:lstStyle/>
                    <a:p>
                      <a:pPr marL="182880" algn="just">
                        <a:spcAft>
                          <a:spcPts val="0"/>
                        </a:spcAft>
                      </a:pPr>
                      <a:r>
                        <a:rPr lang="ru-RU" sz="1800" kern="1200">
                          <a:effectLst/>
                        </a:rPr>
                        <a:t>Образовательные </a:t>
                      </a:r>
                      <a:endParaRPr lang="ru-RU" sz="180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ctr">
                        <a:spcAft>
                          <a:spcPts val="0"/>
                        </a:spcAft>
                      </a:pPr>
                      <a:r>
                        <a:rPr lang="ru-RU" sz="1800" b="1">
                          <a:solidFill>
                            <a:schemeClr val="tx1"/>
                          </a:solidFill>
                          <a:effectLst/>
                        </a:rPr>
                        <a:t>22</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21</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1</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22</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100%</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extLst>
                  <a:ext uri="{0D108BD9-81ED-4DB2-BD59-A6C34878D82A}">
                    <a16:rowId xmlns:a16="http://schemas.microsoft.com/office/drawing/2014/main" val="107697027"/>
                  </a:ext>
                </a:extLst>
              </a:tr>
              <a:tr h="274228">
                <a:tc>
                  <a:txBody>
                    <a:bodyPr/>
                    <a:lstStyle/>
                    <a:p>
                      <a:pPr marL="182880" algn="just">
                        <a:spcAft>
                          <a:spcPts val="0"/>
                        </a:spcAft>
                      </a:pPr>
                      <a:r>
                        <a:rPr lang="ru-RU" sz="1800" kern="1200" dirty="0">
                          <a:effectLst/>
                        </a:rPr>
                        <a:t>Медицинские </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ctr">
                        <a:spcAft>
                          <a:spcPts val="0"/>
                        </a:spcAft>
                      </a:pPr>
                      <a:r>
                        <a:rPr lang="ru-RU" sz="1800" b="1">
                          <a:solidFill>
                            <a:schemeClr val="tx1"/>
                          </a:solidFill>
                          <a:effectLst/>
                        </a:rPr>
                        <a:t>4</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2</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2</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4</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100%</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extLst>
                  <a:ext uri="{0D108BD9-81ED-4DB2-BD59-A6C34878D82A}">
                    <a16:rowId xmlns:a16="http://schemas.microsoft.com/office/drawing/2014/main" val="1993633728"/>
                  </a:ext>
                </a:extLst>
              </a:tr>
              <a:tr h="274228">
                <a:tc>
                  <a:txBody>
                    <a:bodyPr/>
                    <a:lstStyle/>
                    <a:p>
                      <a:pPr marL="182880" algn="just">
                        <a:spcAft>
                          <a:spcPts val="0"/>
                        </a:spcAft>
                      </a:pPr>
                      <a:r>
                        <a:rPr lang="ru-RU" sz="1800" kern="1200" dirty="0">
                          <a:effectLst/>
                        </a:rPr>
                        <a:t>Связь </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ctr">
                        <a:spcAft>
                          <a:spcPts val="0"/>
                        </a:spcAft>
                      </a:pPr>
                      <a:r>
                        <a:rPr lang="ru-RU" sz="1800" b="1">
                          <a:solidFill>
                            <a:schemeClr val="tx1"/>
                          </a:solidFill>
                          <a:effectLst/>
                        </a:rPr>
                        <a:t>4</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kern="1200">
                          <a:solidFill>
                            <a:schemeClr val="tx1"/>
                          </a:solidFill>
                          <a:effectLst/>
                        </a:rPr>
                        <a:t>4</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0</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2</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50%</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extLst>
                  <a:ext uri="{0D108BD9-81ED-4DB2-BD59-A6C34878D82A}">
                    <a16:rowId xmlns:a16="http://schemas.microsoft.com/office/drawing/2014/main" val="1990796537"/>
                  </a:ext>
                </a:extLst>
              </a:tr>
              <a:tr h="274228">
                <a:tc>
                  <a:txBody>
                    <a:bodyPr/>
                    <a:lstStyle/>
                    <a:p>
                      <a:pPr marL="182880" algn="just">
                        <a:spcAft>
                          <a:spcPts val="0"/>
                        </a:spcAft>
                      </a:pPr>
                      <a:r>
                        <a:rPr lang="ru-RU" sz="1800" kern="1200" dirty="0">
                          <a:effectLst/>
                        </a:rPr>
                        <a:t>Культура и спорт</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ctr">
                        <a:spcAft>
                          <a:spcPts val="0"/>
                        </a:spcAft>
                      </a:pPr>
                      <a:r>
                        <a:rPr lang="ru-RU" sz="1800" b="1">
                          <a:solidFill>
                            <a:schemeClr val="tx1"/>
                          </a:solidFill>
                          <a:effectLst/>
                        </a:rPr>
                        <a:t>9</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kern="1200">
                          <a:solidFill>
                            <a:schemeClr val="tx1"/>
                          </a:solidFill>
                          <a:effectLst/>
                        </a:rPr>
                        <a:t>5</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4</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7</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78%</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extLst>
                  <a:ext uri="{0D108BD9-81ED-4DB2-BD59-A6C34878D82A}">
                    <a16:rowId xmlns:a16="http://schemas.microsoft.com/office/drawing/2014/main" val="2321412885"/>
                  </a:ext>
                </a:extLst>
              </a:tr>
              <a:tr h="274228">
                <a:tc>
                  <a:txBody>
                    <a:bodyPr/>
                    <a:lstStyle/>
                    <a:p>
                      <a:pPr marL="182880" algn="just">
                        <a:spcAft>
                          <a:spcPts val="0"/>
                        </a:spcAft>
                      </a:pPr>
                      <a:r>
                        <a:rPr lang="ru-RU" sz="1800" kern="1200" dirty="0">
                          <a:effectLst/>
                        </a:rPr>
                        <a:t>Финансы </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ctr">
                        <a:spcAft>
                          <a:spcPts val="0"/>
                        </a:spcAft>
                      </a:pPr>
                      <a:r>
                        <a:rPr lang="ru-RU" sz="1800" b="1">
                          <a:solidFill>
                            <a:schemeClr val="tx1"/>
                          </a:solidFill>
                          <a:effectLst/>
                        </a:rPr>
                        <a:t>2</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kern="1200">
                          <a:solidFill>
                            <a:schemeClr val="tx1"/>
                          </a:solidFill>
                          <a:effectLst/>
                        </a:rPr>
                        <a:t>2</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0</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1</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50%</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extLst>
                  <a:ext uri="{0D108BD9-81ED-4DB2-BD59-A6C34878D82A}">
                    <a16:rowId xmlns:a16="http://schemas.microsoft.com/office/drawing/2014/main" val="4292256952"/>
                  </a:ext>
                </a:extLst>
              </a:tr>
              <a:tr h="274228">
                <a:tc>
                  <a:txBody>
                    <a:bodyPr/>
                    <a:lstStyle/>
                    <a:p>
                      <a:pPr marL="182880" algn="just">
                        <a:spcAft>
                          <a:spcPts val="0"/>
                        </a:spcAft>
                      </a:pPr>
                      <a:r>
                        <a:rPr lang="ru-RU" sz="1800" kern="1200" dirty="0">
                          <a:effectLst/>
                        </a:rPr>
                        <a:t>Бытовые</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ctr">
                        <a:spcAft>
                          <a:spcPts val="0"/>
                        </a:spcAft>
                      </a:pPr>
                      <a:r>
                        <a:rPr lang="ru-RU" sz="1800" b="1">
                          <a:solidFill>
                            <a:schemeClr val="tx1"/>
                          </a:solidFill>
                          <a:effectLst/>
                        </a:rPr>
                        <a:t>5</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kern="1200">
                          <a:solidFill>
                            <a:schemeClr val="tx1"/>
                          </a:solidFill>
                          <a:effectLst/>
                        </a:rPr>
                        <a:t>3</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2</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3</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60%</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extLst>
                  <a:ext uri="{0D108BD9-81ED-4DB2-BD59-A6C34878D82A}">
                    <a16:rowId xmlns:a16="http://schemas.microsoft.com/office/drawing/2014/main" val="162622595"/>
                  </a:ext>
                </a:extLst>
              </a:tr>
              <a:tr h="274228">
                <a:tc>
                  <a:txBody>
                    <a:bodyPr/>
                    <a:lstStyle/>
                    <a:p>
                      <a:pPr marL="182880" algn="just">
                        <a:spcAft>
                          <a:spcPts val="0"/>
                        </a:spcAft>
                      </a:pPr>
                      <a:r>
                        <a:rPr lang="ru-RU" sz="1800" kern="1200" dirty="0">
                          <a:effectLst/>
                        </a:rPr>
                        <a:t>Туристские</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ctr">
                        <a:spcAft>
                          <a:spcPts val="0"/>
                        </a:spcAft>
                      </a:pPr>
                      <a:r>
                        <a:rPr lang="ru-RU" sz="1800" b="1">
                          <a:solidFill>
                            <a:schemeClr val="tx1"/>
                          </a:solidFill>
                          <a:effectLst/>
                        </a:rPr>
                        <a:t>3</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kern="1200">
                          <a:solidFill>
                            <a:schemeClr val="tx1"/>
                          </a:solidFill>
                          <a:effectLst/>
                        </a:rPr>
                        <a:t>3</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0</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a:solidFill>
                            <a:schemeClr val="tx1"/>
                          </a:solidFill>
                          <a:effectLst/>
                        </a:rPr>
                        <a:t>2</a:t>
                      </a:r>
                      <a:endParaRPr lang="ru-RU" sz="1800" b="1">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67%</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extLst>
                  <a:ext uri="{0D108BD9-81ED-4DB2-BD59-A6C34878D82A}">
                    <a16:rowId xmlns:a16="http://schemas.microsoft.com/office/drawing/2014/main" val="619209870"/>
                  </a:ext>
                </a:extLst>
              </a:tr>
              <a:tr h="685857">
                <a:tc>
                  <a:txBody>
                    <a:bodyPr/>
                    <a:lstStyle/>
                    <a:p>
                      <a:pPr marL="182880" algn="just">
                        <a:spcAft>
                          <a:spcPts val="0"/>
                        </a:spcAft>
                      </a:pPr>
                      <a:r>
                        <a:rPr lang="ru-RU" sz="1800" kern="1200" dirty="0">
                          <a:effectLst/>
                        </a:rPr>
                        <a:t>Прочие </a:t>
                      </a:r>
                      <a:r>
                        <a:rPr lang="ru-RU" sz="1800" kern="1200" dirty="0" smtClean="0">
                          <a:effectLst/>
                        </a:rPr>
                        <a:t>(</a:t>
                      </a:r>
                      <a:r>
                        <a:rPr lang="ru-RU" sz="1800" kern="1200" dirty="0">
                          <a:effectLst/>
                        </a:rPr>
                        <a:t>юридические </a:t>
                      </a:r>
                      <a:r>
                        <a:rPr lang="ru-RU" sz="1800" kern="1200" dirty="0" err="1" smtClean="0">
                          <a:effectLst/>
                        </a:rPr>
                        <a:t>усл</a:t>
                      </a:r>
                      <a:r>
                        <a:rPr lang="ru-RU" sz="1800" kern="1200" dirty="0" smtClean="0">
                          <a:effectLst/>
                        </a:rPr>
                        <a:t>., </a:t>
                      </a:r>
                      <a:r>
                        <a:rPr lang="ru-RU" sz="1800" kern="1200" dirty="0">
                          <a:effectLst/>
                        </a:rPr>
                        <a:t>ремонт т/с и </a:t>
                      </a:r>
                      <a:r>
                        <a:rPr lang="ru-RU" sz="1800" kern="1200" dirty="0" err="1">
                          <a:effectLst/>
                        </a:rPr>
                        <a:t>др</a:t>
                      </a:r>
                      <a:r>
                        <a:rPr lang="ru-RU" sz="1800" kern="1200" dirty="0">
                          <a:effectLst/>
                        </a:rPr>
                        <a:t>)</a:t>
                      </a:r>
                      <a:endParaRPr lang="ru-RU" sz="1800" dirty="0">
                        <a:effectLst/>
                        <a:latin typeface="Times New Roman" panose="02020603050405020304" pitchFamily="18" charset="0"/>
                        <a:ea typeface="Times New Roman" panose="02020603050405020304" pitchFamily="18" charset="0"/>
                      </a:endParaRPr>
                    </a:p>
                  </a:txBody>
                  <a:tcPr marL="52421" marR="52421" marT="7281" marB="0">
                    <a:solidFill>
                      <a:schemeClr val="tx2">
                        <a:lumMod val="10000"/>
                      </a:schemeClr>
                    </a:solidFill>
                  </a:tcPr>
                </a:tc>
                <a:tc>
                  <a:txBody>
                    <a:bodyPr/>
                    <a:lstStyle/>
                    <a:p>
                      <a:pPr algn="ctr">
                        <a:spcAft>
                          <a:spcPts val="0"/>
                        </a:spcAft>
                      </a:pPr>
                      <a:r>
                        <a:rPr lang="ru-RU" sz="1800" b="1" dirty="0">
                          <a:solidFill>
                            <a:schemeClr val="tx1"/>
                          </a:solidFill>
                          <a:effectLst/>
                        </a:rPr>
                        <a:t>5</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3</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2</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5</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tc>
                  <a:txBody>
                    <a:bodyPr/>
                    <a:lstStyle/>
                    <a:p>
                      <a:pPr algn="ctr">
                        <a:spcAft>
                          <a:spcPts val="0"/>
                        </a:spcAft>
                      </a:pPr>
                      <a:r>
                        <a:rPr lang="ru-RU" sz="1800" b="1" dirty="0">
                          <a:solidFill>
                            <a:schemeClr val="tx1"/>
                          </a:solidFill>
                          <a:effectLst/>
                        </a:rPr>
                        <a:t>100%</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2421" marR="52421" marT="7281" marB="0">
                    <a:solidFill>
                      <a:schemeClr val="bg2">
                        <a:lumMod val="50000"/>
                      </a:schemeClr>
                    </a:solidFill>
                  </a:tcPr>
                </a:tc>
                <a:extLst>
                  <a:ext uri="{0D108BD9-81ED-4DB2-BD59-A6C34878D82A}">
                    <a16:rowId xmlns:a16="http://schemas.microsoft.com/office/drawing/2014/main" val="4054569690"/>
                  </a:ext>
                </a:extLst>
              </a:tr>
            </a:tbl>
          </a:graphicData>
        </a:graphic>
      </p:graphicFrame>
    </p:spTree>
    <p:extLst>
      <p:ext uri="{BB962C8B-B14F-4D97-AF65-F5344CB8AC3E}">
        <p14:creationId xmlns:p14="http://schemas.microsoft.com/office/powerpoint/2010/main" val="980173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404664"/>
            <a:ext cx="5627374" cy="830997"/>
          </a:xfrm>
          <a:prstGeom prst="rect">
            <a:avLst/>
          </a:prstGeom>
          <a:noFill/>
        </p:spPr>
        <p:txBody>
          <a:bodyPr wrap="none" rtlCol="0">
            <a:spAutoFit/>
          </a:bodyPr>
          <a:lstStyle/>
          <a:p>
            <a:pPr algn="ctr"/>
            <a:r>
              <a:rPr lang="ru-RU" sz="2400" b="1" dirty="0" smtClean="0"/>
              <a:t>МЕРОПРИЯТИЯ ПРИ ВЗАИМОДЕЙСТВИИ </a:t>
            </a:r>
          </a:p>
          <a:p>
            <a:pPr algn="ctr"/>
            <a:r>
              <a:rPr lang="ru-RU" sz="2400" b="1" dirty="0" smtClean="0"/>
              <a:t>С ХОЗЯЙСТВУЮЩИМ СУБЪЕКТОМ </a:t>
            </a:r>
            <a:endParaRPr lang="ru-RU" sz="2400" b="1" dirty="0"/>
          </a:p>
        </p:txBody>
      </p:sp>
      <p:sp>
        <p:nvSpPr>
          <p:cNvPr id="3" name="TextBox 2"/>
          <p:cNvSpPr txBox="1"/>
          <p:nvPr/>
        </p:nvSpPr>
        <p:spPr>
          <a:xfrm>
            <a:off x="1907704" y="2276872"/>
            <a:ext cx="184731" cy="369332"/>
          </a:xfrm>
          <a:prstGeom prst="rect">
            <a:avLst/>
          </a:prstGeom>
          <a:noFill/>
        </p:spPr>
        <p:txBody>
          <a:bodyPr wrap="none" rtlCol="0">
            <a:spAutoFit/>
          </a:bodyPr>
          <a:lstStyle/>
          <a:p>
            <a:endParaRPr lang="ru-RU"/>
          </a:p>
        </p:txBody>
      </p:sp>
      <p:sp>
        <p:nvSpPr>
          <p:cNvPr id="4" name="Скругленный прямоугольник 3"/>
          <p:cNvSpPr/>
          <p:nvPr/>
        </p:nvSpPr>
        <p:spPr>
          <a:xfrm>
            <a:off x="539552" y="1528097"/>
            <a:ext cx="3960440" cy="720080"/>
          </a:xfrm>
          <a:prstGeom prst="roundRect">
            <a:avLst/>
          </a:prstGeom>
          <a:solidFill>
            <a:srgbClr val="144C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Контрольная закупка</a:t>
            </a:r>
            <a:endParaRPr lang="ru-RU" sz="2400" dirty="0"/>
          </a:p>
        </p:txBody>
      </p:sp>
      <p:sp>
        <p:nvSpPr>
          <p:cNvPr id="5" name="Скругленный прямоугольник 4"/>
          <p:cNvSpPr/>
          <p:nvPr/>
        </p:nvSpPr>
        <p:spPr>
          <a:xfrm>
            <a:off x="539552" y="2598003"/>
            <a:ext cx="3960440" cy="720080"/>
          </a:xfrm>
          <a:prstGeom prst="roundRect">
            <a:avLst/>
          </a:prstGeom>
          <a:solidFill>
            <a:srgbClr val="144C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Мониторинговая закупка</a:t>
            </a:r>
            <a:endParaRPr lang="ru-RU" sz="2400" dirty="0"/>
          </a:p>
        </p:txBody>
      </p:sp>
      <p:sp>
        <p:nvSpPr>
          <p:cNvPr id="6" name="Скругленный прямоугольник 5"/>
          <p:cNvSpPr/>
          <p:nvPr/>
        </p:nvSpPr>
        <p:spPr>
          <a:xfrm>
            <a:off x="539552" y="3720160"/>
            <a:ext cx="3960440" cy="720080"/>
          </a:xfrm>
          <a:prstGeom prst="roundRect">
            <a:avLst/>
          </a:prstGeom>
          <a:solidFill>
            <a:srgbClr val="144C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Инспекционный визит</a:t>
            </a:r>
            <a:endParaRPr lang="ru-RU" sz="2400" dirty="0"/>
          </a:p>
        </p:txBody>
      </p:sp>
      <p:sp>
        <p:nvSpPr>
          <p:cNvPr id="7" name="Скругленный прямоугольник 6"/>
          <p:cNvSpPr/>
          <p:nvPr/>
        </p:nvSpPr>
        <p:spPr>
          <a:xfrm>
            <a:off x="539552" y="4797152"/>
            <a:ext cx="3960440" cy="720080"/>
          </a:xfrm>
          <a:prstGeom prst="roundRect">
            <a:avLst/>
          </a:prstGeom>
          <a:solidFill>
            <a:srgbClr val="144C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Документарная проверка</a:t>
            </a:r>
            <a:endParaRPr lang="ru-RU" sz="2400"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628800"/>
            <a:ext cx="3866860" cy="38884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5370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836712"/>
            <a:ext cx="8280920" cy="5355312"/>
          </a:xfrm>
          <a:prstGeom prst="rect">
            <a:avLst/>
          </a:prstGeom>
        </p:spPr>
        <p:txBody>
          <a:bodyPr wrap="square">
            <a:spAutoFit/>
          </a:bodyPr>
          <a:lstStyle/>
          <a:p>
            <a:pPr indent="571500" algn="ctr">
              <a:spcAft>
                <a:spcPts val="0"/>
              </a:spcAft>
            </a:pPr>
            <a:r>
              <a:rPr lang="ru-RU" sz="2400" b="1" dirty="0">
                <a:latin typeface="Arial" panose="020B0604020202020204" pitchFamily="34" charset="0"/>
                <a:ea typeface="Times New Roman" panose="02020603050405020304" pitchFamily="18" charset="0"/>
                <a:cs typeface="Arial" panose="020B0604020202020204" pitchFamily="34" charset="0"/>
              </a:rPr>
              <a:t>Профилактические мероприятия</a:t>
            </a:r>
            <a:endParaRPr lang="ru-RU" sz="2400" dirty="0">
              <a:latin typeface="Arial" panose="020B0604020202020204" pitchFamily="34" charset="0"/>
              <a:ea typeface="Times New Roman" panose="02020603050405020304" pitchFamily="18" charset="0"/>
              <a:cs typeface="Arial" panose="020B0604020202020204" pitchFamily="34" charset="0"/>
            </a:endParaRPr>
          </a:p>
          <a:p>
            <a:pPr indent="571500" algn="ctr">
              <a:spcAft>
                <a:spcPts val="0"/>
              </a:spcAft>
            </a:pPr>
            <a:r>
              <a:rPr lang="ru-RU" b="1" dirty="0">
                <a:latin typeface="Arial" panose="020B0604020202020204" pitchFamily="34" charset="0"/>
                <a:ea typeface="Times New Roman" panose="02020603050405020304" pitchFamily="18" charset="0"/>
                <a:cs typeface="Arial" panose="020B0604020202020204" pitchFamily="34" charset="0"/>
              </a:rPr>
              <a:t> </a:t>
            </a:r>
            <a:endParaRPr lang="ru-RU" sz="1600" dirty="0">
              <a:latin typeface="Arial" panose="020B0604020202020204" pitchFamily="34" charset="0"/>
              <a:ea typeface="Times New Roman" panose="02020603050405020304" pitchFamily="18" charset="0"/>
              <a:cs typeface="Arial" panose="020B0604020202020204" pitchFamily="34" charset="0"/>
            </a:endParaRPr>
          </a:p>
          <a:p>
            <a:pPr indent="571500" algn="just">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ФЗ  от 31.07.2020 N 248-ФЗ «О государственном контроле (надзоре) и муниципальном контроле в Российской Федерации» предусмотрены следующие профилактические </a:t>
            </a:r>
            <a:r>
              <a:rPr lang="ru-RU" sz="2000" dirty="0" smtClean="0">
                <a:latin typeface="Arial" panose="020B0604020202020204" pitchFamily="34" charset="0"/>
                <a:ea typeface="Times New Roman" panose="02020603050405020304" pitchFamily="18" charset="0"/>
                <a:cs typeface="Arial" panose="020B0604020202020204" pitchFamily="34" charset="0"/>
              </a:rPr>
              <a:t>мероприятия:</a:t>
            </a:r>
          </a:p>
          <a:p>
            <a:pPr marL="342900" indent="-342900" algn="just">
              <a:lnSpc>
                <a:spcPct val="150000"/>
              </a:lnSpc>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информирование;</a:t>
            </a:r>
          </a:p>
          <a:p>
            <a:pPr marL="342900" indent="-342900" algn="just">
              <a:lnSpc>
                <a:spcPct val="150000"/>
              </a:lnSpc>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обобщение </a:t>
            </a:r>
            <a:r>
              <a:rPr lang="ru-RU" sz="2000" dirty="0">
                <a:latin typeface="Arial" panose="020B0604020202020204" pitchFamily="34" charset="0"/>
                <a:ea typeface="Times New Roman" panose="02020603050405020304" pitchFamily="18" charset="0"/>
                <a:cs typeface="Arial" panose="020B0604020202020204" pitchFamily="34" charset="0"/>
              </a:rPr>
              <a:t>правоприменительной </a:t>
            </a:r>
            <a:r>
              <a:rPr lang="ru-RU" sz="2000" dirty="0" smtClean="0">
                <a:latin typeface="Arial" panose="020B0604020202020204" pitchFamily="34" charset="0"/>
                <a:ea typeface="Times New Roman" panose="02020603050405020304" pitchFamily="18" charset="0"/>
                <a:cs typeface="Arial" panose="020B0604020202020204" pitchFamily="34" charset="0"/>
              </a:rPr>
              <a:t>практики;</a:t>
            </a:r>
          </a:p>
          <a:p>
            <a:pPr marL="342900" indent="-342900" algn="just">
              <a:lnSpc>
                <a:spcPct val="150000"/>
              </a:lnSpc>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меры стимулирования;</a:t>
            </a:r>
          </a:p>
          <a:p>
            <a:pPr marL="342900" indent="-342900" algn="just">
              <a:lnSpc>
                <a:spcPct val="150000"/>
              </a:lnSpc>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добросовестности;</a:t>
            </a:r>
          </a:p>
          <a:p>
            <a:pPr marL="342900" indent="-342900" algn="just">
              <a:lnSpc>
                <a:spcPct val="150000"/>
              </a:lnSpc>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 </a:t>
            </a:r>
            <a:r>
              <a:rPr lang="ru-RU" sz="2000" dirty="0">
                <a:latin typeface="Arial" panose="020B0604020202020204" pitchFamily="34" charset="0"/>
                <a:ea typeface="Times New Roman" panose="02020603050405020304" pitchFamily="18" charset="0"/>
                <a:cs typeface="Arial" panose="020B0604020202020204" pitchFamily="34" charset="0"/>
              </a:rPr>
              <a:t>объявление </a:t>
            </a:r>
            <a:r>
              <a:rPr lang="ru-RU" sz="2000" dirty="0" smtClean="0">
                <a:latin typeface="Arial" panose="020B0604020202020204" pitchFamily="34" charset="0"/>
                <a:ea typeface="Times New Roman" panose="02020603050405020304" pitchFamily="18" charset="0"/>
                <a:cs typeface="Arial" panose="020B0604020202020204" pitchFamily="34" charset="0"/>
              </a:rPr>
              <a:t>предостережения;</a:t>
            </a:r>
          </a:p>
          <a:p>
            <a:pPr marL="342900" indent="-342900" algn="just">
              <a:lnSpc>
                <a:spcPct val="150000"/>
              </a:lnSpc>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консультирование;</a:t>
            </a:r>
          </a:p>
          <a:p>
            <a:pPr marL="342900" indent="-342900" algn="just">
              <a:lnSpc>
                <a:spcPct val="150000"/>
              </a:lnSpc>
              <a:spcAft>
                <a:spcPts val="0"/>
              </a:spcAft>
              <a:buFont typeface="Wingdings" panose="05000000000000000000" pitchFamily="2" charset="2"/>
              <a:buChar char="q"/>
            </a:pPr>
            <a:r>
              <a:rPr lang="ru-RU" sz="2000" dirty="0" err="1" smtClean="0">
                <a:latin typeface="Arial" panose="020B0604020202020204" pitchFamily="34" charset="0"/>
                <a:ea typeface="Times New Roman" panose="02020603050405020304" pitchFamily="18" charset="0"/>
                <a:cs typeface="Arial" panose="020B0604020202020204" pitchFamily="34" charset="0"/>
              </a:rPr>
              <a:t>самообследование</a:t>
            </a:r>
            <a:r>
              <a:rPr lang="ru-RU" sz="20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lnSpc>
                <a:spcPct val="150000"/>
              </a:lnSpc>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профилактический визит.</a:t>
            </a: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7291" t="11098" b="17473"/>
          <a:stretch/>
        </p:blipFill>
        <p:spPr>
          <a:xfrm>
            <a:off x="4499992" y="3645024"/>
            <a:ext cx="4315155" cy="27949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9244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6476" y="332656"/>
            <a:ext cx="8928992" cy="2185214"/>
          </a:xfrm>
          <a:prstGeom prst="rect">
            <a:avLst/>
          </a:prstGeom>
        </p:spPr>
        <p:txBody>
          <a:bodyPr wrap="square">
            <a:spAutoFit/>
          </a:bodyPr>
          <a:lstStyle/>
          <a:p>
            <a:endParaRPr lang="ru-RU" sz="2400" b="1" dirty="0" smtClean="0">
              <a:latin typeface="Arial" panose="020B0604020202020204" pitchFamily="34" charset="0"/>
              <a:cs typeface="Arial" panose="020B0604020202020204" pitchFamily="34" charset="0"/>
            </a:endParaRPr>
          </a:p>
          <a:p>
            <a:r>
              <a:rPr lang="ru-RU" sz="2400" b="1" dirty="0" smtClean="0">
                <a:latin typeface="Arial" panose="020B0604020202020204" pitchFamily="34" charset="0"/>
                <a:cs typeface="Arial" panose="020B0604020202020204" pitchFamily="34" charset="0"/>
              </a:rPr>
              <a:t>      О </a:t>
            </a:r>
            <a:r>
              <a:rPr lang="ru-RU" sz="2400" b="1" dirty="0">
                <a:latin typeface="Arial" panose="020B0604020202020204" pitchFamily="34" charset="0"/>
                <a:cs typeface="Arial" panose="020B0604020202020204" pitchFamily="34" charset="0"/>
              </a:rPr>
              <a:t>ситуации на потребительском </a:t>
            </a:r>
            <a:r>
              <a:rPr lang="ru-RU" sz="2400" b="1" dirty="0" smtClean="0">
                <a:latin typeface="Arial" panose="020B0604020202020204" pitchFamily="34" charset="0"/>
                <a:cs typeface="Arial" panose="020B0604020202020204" pitchFamily="34" charset="0"/>
              </a:rPr>
              <a:t>рынке</a:t>
            </a:r>
          </a:p>
          <a:p>
            <a:r>
              <a:rPr lang="ru-RU" sz="2400" b="1" dirty="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     непродовольственных товаров</a:t>
            </a:r>
          </a:p>
          <a:p>
            <a:endParaRPr lang="ru-RU" sz="2400" b="1" dirty="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Приоритетами </a:t>
            </a:r>
            <a:r>
              <a:rPr lang="ru-RU" sz="2000" dirty="0">
                <a:latin typeface="Arial" panose="020B0604020202020204" pitchFamily="34" charset="0"/>
                <a:cs typeface="Arial" panose="020B0604020202020204" pitchFamily="34" charset="0"/>
              </a:rPr>
              <a:t>Роспотребнадзора являются </a:t>
            </a:r>
            <a:r>
              <a:rPr lang="ru-RU" sz="2000" dirty="0" smtClean="0">
                <a:latin typeface="Arial" panose="020B0604020202020204" pitchFamily="34" charset="0"/>
                <a:cs typeface="Arial" panose="020B0604020202020204" pitchFamily="34" charset="0"/>
              </a:rPr>
              <a:t>следующие </a:t>
            </a:r>
            <a:r>
              <a:rPr lang="ru-RU" sz="2000" dirty="0">
                <a:latin typeface="Arial" panose="020B0604020202020204" pitchFamily="34" charset="0"/>
                <a:cs typeface="Arial" panose="020B0604020202020204" pitchFamily="34" charset="0"/>
              </a:rPr>
              <a:t>группы товаров</a:t>
            </a:r>
            <a:r>
              <a:rPr lang="ru-RU" sz="2000" dirty="0" smtClean="0">
                <a:latin typeface="Arial" panose="020B0604020202020204" pitchFamily="34" charset="0"/>
                <a:cs typeface="Arial" panose="020B0604020202020204" pitchFamily="34" charset="0"/>
              </a:rPr>
              <a:t>:</a:t>
            </a:r>
          </a:p>
          <a:p>
            <a:endParaRPr lang="ru-RU" sz="2000" dirty="0">
              <a:latin typeface="Arial" panose="020B0604020202020204" pitchFamily="34" charset="0"/>
              <a:cs typeface="Arial" panose="020B0604020202020204" pitchFamily="34" charset="0"/>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96" y="2546326"/>
            <a:ext cx="1944216" cy="1458162"/>
          </a:xfrm>
          <a:prstGeom prst="rect">
            <a:avLst/>
          </a:prstGeom>
        </p:spPr>
      </p:pic>
      <p:pic>
        <p:nvPicPr>
          <p:cNvPr id="19" name="Рисунок 18"/>
          <p:cNvPicPr>
            <a:picLocks noChangeAspect="1"/>
          </p:cNvPicPr>
          <p:nvPr/>
        </p:nvPicPr>
        <p:blipFill rotWithShape="1">
          <a:blip r:embed="rId4" cstate="print">
            <a:extLst>
              <a:ext uri="{28A0092B-C50C-407E-A947-70E740481C1C}">
                <a14:useLocalDpi xmlns:a14="http://schemas.microsoft.com/office/drawing/2010/main" val="0"/>
              </a:ext>
            </a:extLst>
          </a:blip>
          <a:srcRect l="5222" r="7386"/>
          <a:stretch/>
        </p:blipFill>
        <p:spPr>
          <a:xfrm rot="5400000">
            <a:off x="3226808" y="4595384"/>
            <a:ext cx="2232251" cy="1915708"/>
          </a:xfrm>
          <a:prstGeom prst="rect">
            <a:avLst/>
          </a:prstGeom>
        </p:spPr>
      </p:pic>
      <p:pic>
        <p:nvPicPr>
          <p:cNvPr id="21" name="Рисунок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8094" y="2241522"/>
            <a:ext cx="2123728" cy="1592796"/>
          </a:xfrm>
          <a:prstGeom prst="rect">
            <a:avLst/>
          </a:prstGeom>
        </p:spPr>
      </p:pic>
      <p:pic>
        <p:nvPicPr>
          <p:cNvPr id="22" name="Рисунок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616427" y="2481126"/>
            <a:ext cx="1916832" cy="1437624"/>
          </a:xfrm>
          <a:prstGeom prst="rect">
            <a:avLst/>
          </a:prstGeom>
        </p:spPr>
      </p:pic>
      <p:pic>
        <p:nvPicPr>
          <p:cNvPr id="2" name="Рисунок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878" y="4437112"/>
            <a:ext cx="2627784" cy="1970838"/>
          </a:xfrm>
          <a:prstGeom prst="rect">
            <a:avLst/>
          </a:prstGeom>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394731" y="4349968"/>
            <a:ext cx="2506904" cy="1880178"/>
          </a:xfrm>
          <a:prstGeom prst="rect">
            <a:avLst/>
          </a:prstGeom>
        </p:spPr>
      </p:pic>
      <p:pic>
        <p:nvPicPr>
          <p:cNvPr id="6" name="Рисунок 5"/>
          <p:cNvPicPr>
            <a:picLocks noChangeAspect="1"/>
          </p:cNvPicPr>
          <p:nvPr/>
        </p:nvPicPr>
        <p:blipFill rotWithShape="1">
          <a:blip r:embed="rId9" cstate="print">
            <a:extLst>
              <a:ext uri="{28A0092B-C50C-407E-A947-70E740481C1C}">
                <a14:useLocalDpi xmlns:a14="http://schemas.microsoft.com/office/drawing/2010/main" val="0"/>
              </a:ext>
            </a:extLst>
          </a:blip>
          <a:srcRect l="15269" r="12968"/>
          <a:stretch/>
        </p:blipFill>
        <p:spPr>
          <a:xfrm>
            <a:off x="2389705" y="2241522"/>
            <a:ext cx="2076498" cy="1627611"/>
          </a:xfrm>
          <a:prstGeom prst="rect">
            <a:avLst/>
          </a:prstGeom>
        </p:spPr>
      </p:pic>
    </p:spTree>
    <p:extLst>
      <p:ext uri="{BB962C8B-B14F-4D97-AF65-F5344CB8AC3E}">
        <p14:creationId xmlns:p14="http://schemas.microsoft.com/office/powerpoint/2010/main" val="615854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Безымянны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60977"/>
            <a:ext cx="7344816" cy="505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1864" y="260648"/>
            <a:ext cx="7164288" cy="830997"/>
          </a:xfrm>
          <a:prstGeom prst="rect">
            <a:avLst/>
          </a:prstGeom>
          <a:noFill/>
        </p:spPr>
        <p:txBody>
          <a:bodyPr wrap="square" rtlCol="0">
            <a:spAutoFit/>
          </a:bodyPr>
          <a:lstStyle/>
          <a:p>
            <a:pPr algn="ctr"/>
            <a:r>
              <a:rPr lang="ru-RU" sz="2400" b="1" dirty="0">
                <a:latin typeface="Arial" panose="020B0604020202020204" pitchFamily="34" charset="0"/>
                <a:cs typeface="Arial" panose="020B0604020202020204" pitchFamily="34" charset="0"/>
              </a:rPr>
              <a:t>Работа в государственной информационной системе </a:t>
            </a:r>
            <a:r>
              <a:rPr lang="ru-RU" sz="2400" b="1" dirty="0" smtClean="0">
                <a:latin typeface="Arial" panose="020B0604020202020204" pitchFamily="34" charset="0"/>
                <a:cs typeface="Arial" panose="020B0604020202020204" pitchFamily="34" charset="0"/>
              </a:rPr>
              <a:t>маркировки </a:t>
            </a:r>
            <a:r>
              <a:rPr lang="ru-RU" sz="2400" b="1" dirty="0">
                <a:latin typeface="Arial" panose="020B0604020202020204" pitchFamily="34" charset="0"/>
                <a:cs typeface="Arial" panose="020B0604020202020204" pitchFamily="34" charset="0"/>
              </a:rPr>
              <a:t>товаров «Честный знак»</a:t>
            </a:r>
            <a:endParaRPr lang="ru-RU" sz="24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6093296"/>
            <a:ext cx="2627784" cy="669400"/>
          </a:xfrm>
          <a:prstGeom prst="rect">
            <a:avLst/>
          </a:prstGeom>
        </p:spPr>
      </p:pic>
    </p:spTree>
    <p:extLst>
      <p:ext uri="{BB962C8B-B14F-4D97-AF65-F5344CB8AC3E}">
        <p14:creationId xmlns:p14="http://schemas.microsoft.com/office/powerpoint/2010/main" val="3042020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61659" y="188640"/>
            <a:ext cx="8564698" cy="830997"/>
          </a:xfrm>
          <a:prstGeom prst="rect">
            <a:avLst/>
          </a:prstGeom>
          <a:solidFill>
            <a:schemeClr val="bg2">
              <a:lumMod val="75000"/>
            </a:schemeClr>
          </a:solidFill>
        </p:spPr>
        <p:txBody>
          <a:bodyPr wrap="square">
            <a:spAutoFit/>
          </a:bodyPr>
          <a:lstStyle/>
          <a:p>
            <a:r>
              <a:rPr lang="ru-RU" sz="2400" b="1" dirty="0" smtClean="0">
                <a:latin typeface="Tahoma" panose="020B0604030504040204" pitchFamily="34" charset="0"/>
                <a:ea typeface="Tahoma" panose="020B0604030504040204" pitchFamily="34" charset="0"/>
                <a:cs typeface="Tahoma" panose="020B0604030504040204" pitchFamily="34" charset="0"/>
              </a:rPr>
              <a:t>Примеры </a:t>
            </a:r>
            <a:r>
              <a:rPr lang="ru-RU" sz="2400" b="1" dirty="0">
                <a:latin typeface="Tahoma" panose="020B0604030504040204" pitchFamily="34" charset="0"/>
                <a:ea typeface="Tahoma" panose="020B0604030504040204" pitchFamily="34" charset="0"/>
                <a:cs typeface="Tahoma" panose="020B0604030504040204" pitchFamily="34" charset="0"/>
              </a:rPr>
              <a:t>нарушений, </a:t>
            </a:r>
            <a:r>
              <a:rPr lang="ru-RU" sz="2400" b="1" dirty="0" smtClean="0">
                <a:latin typeface="Tahoma" panose="020B0604030504040204" pitchFamily="34" charset="0"/>
                <a:ea typeface="Tahoma" panose="020B0604030504040204" pitchFamily="34" charset="0"/>
                <a:cs typeface="Tahoma" panose="020B0604030504040204" pitchFamily="34" charset="0"/>
              </a:rPr>
              <a:t>выявленных мобильным приложением «</a:t>
            </a:r>
            <a:r>
              <a:rPr lang="ru-RU" sz="2400" b="1" dirty="0">
                <a:latin typeface="Tahoma" panose="020B0604030504040204" pitchFamily="34" charset="0"/>
                <a:ea typeface="Tahoma" panose="020B0604030504040204" pitchFamily="34" charset="0"/>
                <a:cs typeface="Tahoma" panose="020B0604030504040204" pitchFamily="34" charset="0"/>
              </a:rPr>
              <a:t>Честный знак. </a:t>
            </a:r>
            <a:r>
              <a:rPr lang="ru-RU" sz="2400" b="1" dirty="0" smtClean="0">
                <a:latin typeface="Tahoma" panose="020B0604030504040204" pitchFamily="34" charset="0"/>
                <a:ea typeface="Tahoma" panose="020B0604030504040204" pitchFamily="34" charset="0"/>
                <a:cs typeface="Tahoma" panose="020B0604030504040204" pitchFamily="34" charset="0"/>
              </a:rPr>
              <a:t>Контроль»</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p:cNvSpPr/>
          <p:nvPr/>
        </p:nvSpPr>
        <p:spPr>
          <a:xfrm>
            <a:off x="347460" y="2492896"/>
            <a:ext cx="8352928" cy="3816429"/>
          </a:xfrm>
          <a:prstGeom prst="rect">
            <a:avLst/>
          </a:prstGeom>
        </p:spPr>
        <p:txBody>
          <a:bodyPr wrap="square">
            <a:spAutoFit/>
          </a:bodyPr>
          <a:lstStyle/>
          <a:p>
            <a:pPr marL="342900" lvl="0" indent="-342900" algn="just">
              <a:spcAft>
                <a:spcPts val="0"/>
              </a:spcAft>
              <a:buFont typeface="Wingdings" panose="05000000000000000000" pitchFamily="2" charset="2"/>
              <a:buChar char="q"/>
            </a:pPr>
            <a:r>
              <a:rPr lang="ru-RU" sz="2200" dirty="0" smtClean="0">
                <a:latin typeface="Arial" panose="020B0604020202020204" pitchFamily="34" charset="0"/>
                <a:ea typeface="Calibri" panose="020F0502020204030204" pitchFamily="34" charset="0"/>
                <a:cs typeface="Arial" panose="020B0604020202020204" pitchFamily="34" charset="0"/>
              </a:rPr>
              <a:t>Код </a:t>
            </a:r>
            <a:r>
              <a:rPr lang="en-US" sz="2200" dirty="0">
                <a:latin typeface="Arial" panose="020B0604020202020204" pitchFamily="34" charset="0"/>
                <a:ea typeface="Calibri" panose="020F0502020204030204" pitchFamily="34" charset="0"/>
                <a:cs typeface="Arial" panose="020B0604020202020204" pitchFamily="34" charset="0"/>
              </a:rPr>
              <a:t>Data matrix </a:t>
            </a:r>
            <a:r>
              <a:rPr lang="ru-RU" sz="2200" dirty="0">
                <a:latin typeface="Arial" panose="020B0604020202020204" pitchFamily="34" charset="0"/>
                <a:ea typeface="Calibri" panose="020F0502020204030204" pitchFamily="34" charset="0"/>
                <a:cs typeface="Arial" panose="020B0604020202020204" pitchFamily="34" charset="0"/>
              </a:rPr>
              <a:t> отсутствует</a:t>
            </a:r>
            <a:r>
              <a:rPr lang="ru-RU" sz="2200"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
              <a:spcAft>
                <a:spcPts val="0"/>
              </a:spcAft>
              <a:buFont typeface="Wingdings" panose="05000000000000000000" pitchFamily="2" charset="2"/>
              <a:buChar char="q"/>
            </a:pPr>
            <a:endParaRPr lang="ru-RU" sz="2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anose="05000000000000000000" pitchFamily="2" charset="2"/>
              <a:buChar char="q"/>
            </a:pPr>
            <a:r>
              <a:rPr lang="ru-RU" sz="2200" dirty="0">
                <a:latin typeface="Arial" panose="020B0604020202020204" pitchFamily="34" charset="0"/>
                <a:ea typeface="Calibri" panose="020F0502020204030204" pitchFamily="34" charset="0"/>
                <a:cs typeface="Arial" panose="020B0604020202020204" pitchFamily="34" charset="0"/>
              </a:rPr>
              <a:t>Товар не проходит </a:t>
            </a:r>
            <a:r>
              <a:rPr lang="ru-RU" sz="2200" dirty="0" smtClean="0">
                <a:latin typeface="Arial" panose="020B0604020202020204" pitchFamily="34" charset="0"/>
                <a:ea typeface="Calibri" panose="020F0502020204030204" pitchFamily="34" charset="0"/>
                <a:cs typeface="Arial" panose="020B0604020202020204" pitchFamily="34" charset="0"/>
              </a:rPr>
              <a:t>сканирование.</a:t>
            </a:r>
          </a:p>
          <a:p>
            <a:pPr marL="342900" lvl="0" indent="-342900" algn="just">
              <a:spcAft>
                <a:spcPts val="0"/>
              </a:spcAft>
              <a:buFont typeface="Wingdings" panose="05000000000000000000" pitchFamily="2" charset="2"/>
              <a:buChar char="q"/>
            </a:pPr>
            <a:endParaRPr lang="ru-RU" sz="2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q"/>
            </a:pPr>
            <a:r>
              <a:rPr lang="ru-RU" sz="2200" i="1" dirty="0" smtClean="0">
                <a:latin typeface="Arial" panose="020B0604020202020204" pitchFamily="34" charset="0"/>
                <a:ea typeface="Calibri" panose="020F0502020204030204" pitchFamily="34" charset="0"/>
                <a:cs typeface="Arial" panose="020B0604020202020204" pitchFamily="34" charset="0"/>
              </a:rPr>
              <a:t>Структура </a:t>
            </a:r>
            <a:r>
              <a:rPr lang="ru-RU" sz="2200" i="1" dirty="0">
                <a:latin typeface="Arial" panose="020B0604020202020204" pitchFamily="34" charset="0"/>
                <a:ea typeface="Calibri" panose="020F0502020204030204" pitchFamily="34" charset="0"/>
                <a:cs typeface="Arial" panose="020B0604020202020204" pitchFamily="34" charset="0"/>
              </a:rPr>
              <a:t>кода не соответствует </a:t>
            </a:r>
            <a:r>
              <a:rPr lang="ru-RU" sz="2200" i="1" dirty="0" smtClean="0">
                <a:latin typeface="Arial" panose="020B0604020202020204" pitchFamily="34" charset="0"/>
                <a:ea typeface="Calibri" panose="020F0502020204030204" pitchFamily="34" charset="0"/>
                <a:cs typeface="Arial" panose="020B0604020202020204" pitchFamily="34" charset="0"/>
              </a:rPr>
              <a:t>требованиям.</a:t>
            </a:r>
            <a:r>
              <a:rPr lang="ru-RU" sz="2200" dirty="0" smtClean="0">
                <a:latin typeface="Arial" panose="020B0604020202020204" pitchFamily="34" charset="0"/>
                <a:ea typeface="Calibri" panose="020F0502020204030204" pitchFamily="34" charset="0"/>
                <a:cs typeface="Arial" panose="020B0604020202020204" pitchFamily="34" charset="0"/>
              </a:rPr>
              <a:t> </a:t>
            </a:r>
          </a:p>
          <a:p>
            <a:pPr marL="342900" lvl="0" indent="-342900" algn="just">
              <a:spcAft>
                <a:spcPts val="0"/>
              </a:spcAft>
              <a:buFont typeface="Wingdings" panose="05000000000000000000" pitchFamily="2" charset="2"/>
              <a:buChar char="q"/>
            </a:pPr>
            <a:endParaRPr lang="ru-RU" sz="22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q"/>
            </a:pPr>
            <a:r>
              <a:rPr lang="ru-RU" sz="2200" dirty="0" smtClean="0">
                <a:latin typeface="Arial" panose="020B0604020202020204" pitchFamily="34" charset="0"/>
                <a:ea typeface="Calibri" panose="020F0502020204030204" pitchFamily="34" charset="0"/>
                <a:cs typeface="Arial" panose="020B0604020202020204" pitchFamily="34" charset="0"/>
              </a:rPr>
              <a:t>«Повторная </a:t>
            </a:r>
            <a:r>
              <a:rPr lang="ru-RU" sz="2200" dirty="0">
                <a:latin typeface="Arial" panose="020B0604020202020204" pitchFamily="34" charset="0"/>
                <a:ea typeface="Calibri" panose="020F0502020204030204" pitchFamily="34" charset="0"/>
                <a:cs typeface="Arial" panose="020B0604020202020204" pitchFamily="34" charset="0"/>
              </a:rPr>
              <a:t>продажа</a:t>
            </a:r>
            <a:r>
              <a:rPr lang="ru-RU" sz="2200" dirty="0" smtClean="0">
                <a:latin typeface="Arial" panose="020B0604020202020204" pitchFamily="34" charset="0"/>
                <a:ea typeface="Calibri" panose="020F0502020204030204" pitchFamily="34" charset="0"/>
                <a:cs typeface="Arial" panose="020B0604020202020204" pitchFamily="34" charset="0"/>
              </a:rPr>
              <a:t>».</a:t>
            </a:r>
          </a:p>
          <a:p>
            <a:pPr lvl="0" algn="just">
              <a:spcAft>
                <a:spcPts val="0"/>
              </a:spcAft>
            </a:pPr>
            <a:endParaRPr lang="ru-RU" sz="22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q"/>
            </a:pPr>
            <a:r>
              <a:rPr lang="ru-RU" sz="2200" dirty="0" smtClean="0">
                <a:latin typeface="Arial" panose="020B0604020202020204" pitchFamily="34" charset="0"/>
                <a:ea typeface="Calibri" panose="020F0502020204030204" pitchFamily="34" charset="0"/>
                <a:cs typeface="Arial" panose="020B0604020202020204" pitchFamily="34" charset="0"/>
              </a:rPr>
              <a:t>Одинаковые </a:t>
            </a:r>
            <a:r>
              <a:rPr lang="en-US" sz="2200" dirty="0">
                <a:latin typeface="Arial" panose="020B0604020202020204" pitchFamily="34" charset="0"/>
                <a:ea typeface="Calibri" panose="020F0502020204030204" pitchFamily="34" charset="0"/>
                <a:cs typeface="Arial" panose="020B0604020202020204" pitchFamily="34" charset="0"/>
              </a:rPr>
              <a:t>Data matrix</a:t>
            </a:r>
            <a:r>
              <a:rPr lang="ru-RU" sz="2200" dirty="0">
                <a:latin typeface="Arial" panose="020B0604020202020204" pitchFamily="34" charset="0"/>
                <a:ea typeface="Calibri" panose="020F0502020204030204" pitchFamily="34" charset="0"/>
                <a:cs typeface="Arial" panose="020B0604020202020204" pitchFamily="34" charset="0"/>
              </a:rPr>
              <a:t> символы</a:t>
            </a:r>
            <a:r>
              <a:rPr lang="ru-RU" sz="2200" dirty="0" smtClean="0">
                <a:latin typeface="Arial" panose="020B0604020202020204" pitchFamily="34" charset="0"/>
                <a:ea typeface="Calibri" panose="020F0502020204030204" pitchFamily="34" charset="0"/>
                <a:cs typeface="Arial" panose="020B0604020202020204" pitchFamily="34" charset="0"/>
              </a:rPr>
              <a:t>.</a:t>
            </a:r>
          </a:p>
          <a:p>
            <a:pPr lvl="0" algn="just">
              <a:spcAft>
                <a:spcPts val="0"/>
              </a:spcAft>
            </a:pPr>
            <a:endParaRPr lang="ru-RU" sz="2200" dirty="0">
              <a:latin typeface="Arial" panose="020B0604020202020204" pitchFamily="34" charset="0"/>
              <a:ea typeface="Times New Roman" panose="02020603050405020304" pitchFamily="18" charset="0"/>
              <a:cs typeface="Arial" panose="020B0604020202020204" pitchFamily="34" charset="0"/>
            </a:endParaRPr>
          </a:p>
          <a:p>
            <a:pPr indent="450215" algn="just">
              <a:spcAft>
                <a:spcPts val="0"/>
              </a:spcAft>
            </a:pPr>
            <a:r>
              <a:rPr lang="ru-RU" sz="2200" dirty="0">
                <a:latin typeface="Arial" panose="020B0604020202020204" pitchFamily="34" charset="0"/>
                <a:ea typeface="Times New Roman" panose="02020603050405020304" pitchFamily="18" charset="0"/>
                <a:cs typeface="Arial" panose="020B0604020202020204" pitchFamily="34" charset="0"/>
              </a:rPr>
              <a:t> </a:t>
            </a:r>
            <a:endParaRPr lang="ru-RU"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3732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6062" y="204536"/>
            <a:ext cx="8492402" cy="1446550"/>
          </a:xfrm>
          <a:prstGeom prst="rect">
            <a:avLst/>
          </a:prstGeom>
          <a:solidFill>
            <a:schemeClr val="bg2"/>
          </a:solidFill>
        </p:spPr>
        <p:txBody>
          <a:bodyPr wrap="square">
            <a:spAutoFit/>
          </a:bodyPr>
          <a:lstStyle/>
          <a:p>
            <a:pPr indent="450215" algn="ctr">
              <a:spcAft>
                <a:spcPts val="0"/>
              </a:spcAft>
            </a:pPr>
            <a:r>
              <a:rPr lang="ru-RU" sz="2400" b="1" dirty="0">
                <a:latin typeface="Arial" panose="020B0604020202020204" pitchFamily="34" charset="0"/>
                <a:ea typeface="Calibri" panose="020F0502020204030204" pitchFamily="34" charset="0"/>
                <a:cs typeface="Arial" panose="020B0604020202020204" pitchFamily="34" charset="0"/>
              </a:rPr>
              <a:t>О надзоре за хозяйствующими </a:t>
            </a:r>
            <a:r>
              <a:rPr lang="ru-RU" sz="2400" b="1" dirty="0" smtClean="0">
                <a:latin typeface="Arial" panose="020B0604020202020204" pitchFamily="34" charset="0"/>
                <a:ea typeface="Calibri" panose="020F0502020204030204" pitchFamily="34" charset="0"/>
                <a:cs typeface="Arial" panose="020B0604020202020204" pitchFamily="34" charset="0"/>
              </a:rPr>
              <a:t>субъектами, реализующими </a:t>
            </a:r>
            <a:r>
              <a:rPr lang="ru-RU" sz="2400" b="1" dirty="0">
                <a:latin typeface="Arial" panose="020B0604020202020204" pitchFamily="34" charset="0"/>
                <a:ea typeface="Calibri" panose="020F0502020204030204" pitchFamily="34" charset="0"/>
                <a:cs typeface="Arial" panose="020B0604020202020204" pitchFamily="34" charset="0"/>
              </a:rPr>
              <a:t>обувь и </a:t>
            </a:r>
            <a:r>
              <a:rPr lang="ru-RU" sz="2400" b="1" dirty="0" smtClean="0">
                <a:latin typeface="Arial" panose="020B0604020202020204" pitchFamily="34" charset="0"/>
                <a:ea typeface="Calibri" panose="020F0502020204030204" pitchFamily="34" charset="0"/>
                <a:cs typeface="Arial" panose="020B0604020202020204" pitchFamily="34" charset="0"/>
              </a:rPr>
              <a:t>одежду</a:t>
            </a:r>
          </a:p>
          <a:p>
            <a:pPr>
              <a:spcAft>
                <a:spcPts val="0"/>
              </a:spcAft>
            </a:pPr>
            <a:endParaRPr lang="ru-RU" sz="2000" u="sng" dirty="0" smtClean="0">
              <a:latin typeface="Arial" panose="020B0604020202020204" pitchFamily="34" charset="0"/>
              <a:ea typeface="Calibri" panose="020F0502020204030204" pitchFamily="34" charset="0"/>
              <a:cs typeface="Arial" panose="020B0604020202020204" pitchFamily="34" charset="0"/>
            </a:endParaRPr>
          </a:p>
          <a:p>
            <a:pPr marL="180000" lvl="0" algn="just">
              <a:spcAft>
                <a:spcPts val="0"/>
              </a:spcAft>
            </a:pPr>
            <a:endParaRPr lang="ru-RU" sz="2000" dirty="0" smtClean="0">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256061" y="952625"/>
            <a:ext cx="8708427" cy="5324535"/>
          </a:xfrm>
          <a:prstGeom prst="rect">
            <a:avLst/>
          </a:prstGeom>
          <a:noFill/>
        </p:spPr>
        <p:txBody>
          <a:bodyPr wrap="square" rtlCol="0">
            <a:spAutoFit/>
          </a:bodyPr>
          <a:lstStyle/>
          <a:p>
            <a:r>
              <a:rPr lang="ru-RU" sz="2000" dirty="0" smtClean="0"/>
              <a:t>Проинспектировано</a:t>
            </a:r>
            <a:r>
              <a:rPr lang="ru-RU" sz="2000" dirty="0"/>
              <a:t>: </a:t>
            </a:r>
          </a:p>
          <a:p>
            <a:pPr lvl="0"/>
            <a:r>
              <a:rPr lang="ru-RU" sz="2000" dirty="0"/>
              <a:t>обувь для взрослых - 537 пар, забраковано 537 </a:t>
            </a:r>
            <a:r>
              <a:rPr lang="ru-RU" sz="2000" dirty="0" smtClean="0"/>
              <a:t>пар</a:t>
            </a:r>
            <a:r>
              <a:rPr lang="ru-RU" sz="2000" dirty="0"/>
              <a:t>.</a:t>
            </a:r>
          </a:p>
          <a:p>
            <a:pPr lvl="0"/>
            <a:r>
              <a:rPr lang="ru-RU" sz="2000" dirty="0"/>
              <a:t>одежда для  взрослых – 204 шт., забраковано 194 </a:t>
            </a:r>
            <a:r>
              <a:rPr lang="ru-RU" sz="2000" dirty="0" smtClean="0"/>
              <a:t>шт.</a:t>
            </a:r>
          </a:p>
          <a:p>
            <a:pPr lvl="0"/>
            <a:r>
              <a:rPr lang="ru-RU" sz="2000" b="1" dirty="0" smtClean="0"/>
              <a:t>10 </a:t>
            </a:r>
            <a:r>
              <a:rPr lang="ru-RU" sz="2000" b="1" dirty="0"/>
              <a:t>выездных обследований</a:t>
            </a:r>
            <a:r>
              <a:rPr lang="ru-RU" sz="2000" dirty="0"/>
              <a:t> </a:t>
            </a:r>
          </a:p>
          <a:p>
            <a:pPr lvl="0"/>
            <a:r>
              <a:rPr lang="ru-RU" sz="2000" dirty="0"/>
              <a:t>ИП Казымов Х.Г., </a:t>
            </a:r>
            <a:r>
              <a:rPr lang="ru-RU" sz="2000" dirty="0" smtClean="0"/>
              <a:t>м-н </a:t>
            </a:r>
            <a:r>
              <a:rPr lang="ru-RU" sz="2000" dirty="0"/>
              <a:t>«Московская ярмарка», г. </a:t>
            </a:r>
            <a:r>
              <a:rPr lang="ru-RU" sz="2000" dirty="0" smtClean="0"/>
              <a:t>К-Уральский</a:t>
            </a:r>
            <a:r>
              <a:rPr lang="ru-RU" sz="2000" dirty="0"/>
              <a:t>, ул. Ленина, 20.</a:t>
            </a:r>
          </a:p>
          <a:p>
            <a:pPr lvl="0"/>
            <a:r>
              <a:rPr lang="ru-RU" sz="2000" dirty="0"/>
              <a:t>ИП Сафаров К.С., </a:t>
            </a:r>
            <a:r>
              <a:rPr lang="ru-RU" sz="2000" dirty="0" smtClean="0"/>
              <a:t>м-н </a:t>
            </a:r>
            <a:r>
              <a:rPr lang="ru-RU" sz="2000" dirty="0"/>
              <a:t>«Солнышко», г. </a:t>
            </a:r>
            <a:r>
              <a:rPr lang="ru-RU" sz="2000" dirty="0" smtClean="0"/>
              <a:t>К-Уральский</a:t>
            </a:r>
            <a:r>
              <a:rPr lang="ru-RU" sz="2000" dirty="0"/>
              <a:t>, ул. Алюминиевая, д. 14.</a:t>
            </a:r>
          </a:p>
          <a:p>
            <a:pPr lvl="0"/>
            <a:r>
              <a:rPr lang="ru-RU" sz="2000" dirty="0"/>
              <a:t>ИП Ходжаев С.Э., г. Сухой Лог, ул. Белинского, 49В, магазин «Караван».</a:t>
            </a:r>
          </a:p>
          <a:p>
            <a:pPr lvl="0"/>
            <a:r>
              <a:rPr lang="ru-RU" sz="2000" dirty="0"/>
              <a:t>ИП Пиров Д.Ж, г. </a:t>
            </a:r>
            <a:r>
              <a:rPr lang="ru-RU" sz="2000" dirty="0" smtClean="0"/>
              <a:t>С. </a:t>
            </a:r>
            <a:r>
              <a:rPr lang="ru-RU" sz="2000" dirty="0"/>
              <a:t>Лог, ул. Белинского, ул. Мира, 1.</a:t>
            </a:r>
          </a:p>
          <a:p>
            <a:pPr lvl="0"/>
            <a:r>
              <a:rPr lang="ru-RU" sz="2000" dirty="0"/>
              <a:t>ИП </a:t>
            </a:r>
            <a:r>
              <a:rPr lang="ru-RU" sz="2000" dirty="0" err="1"/>
              <a:t>Асронов</a:t>
            </a:r>
            <a:r>
              <a:rPr lang="ru-RU" sz="2000" dirty="0"/>
              <a:t> Ш.С., г. </a:t>
            </a:r>
            <a:r>
              <a:rPr lang="ru-RU" sz="2000" dirty="0" smtClean="0"/>
              <a:t>С. </a:t>
            </a:r>
            <a:r>
              <a:rPr lang="ru-RU" sz="2000" dirty="0"/>
              <a:t>Лог, ул. Горького, д. 2Б, </a:t>
            </a:r>
            <a:r>
              <a:rPr lang="ru-RU" sz="2000" dirty="0" smtClean="0"/>
              <a:t>м-н </a:t>
            </a:r>
            <a:r>
              <a:rPr lang="ru-RU" sz="2000" dirty="0"/>
              <a:t>«Эконом одежда обувь».</a:t>
            </a:r>
          </a:p>
          <a:p>
            <a:pPr lvl="0"/>
            <a:r>
              <a:rPr lang="ru-RU" sz="2000" dirty="0"/>
              <a:t>ИП </a:t>
            </a:r>
            <a:r>
              <a:rPr lang="ru-RU" sz="2000" dirty="0" err="1"/>
              <a:t>Анорова</a:t>
            </a:r>
            <a:r>
              <a:rPr lang="ru-RU" sz="2000" dirty="0"/>
              <a:t> Г.Н., г. </a:t>
            </a:r>
            <a:r>
              <a:rPr lang="ru-RU" sz="2000" dirty="0" err="1" smtClean="0"/>
              <a:t>С.Лог</a:t>
            </a:r>
            <a:r>
              <a:rPr lang="ru-RU" sz="2000" dirty="0"/>
              <a:t>, ул. Белинского, д. 34Б/1, </a:t>
            </a:r>
            <a:r>
              <a:rPr lang="ru-RU" sz="2000" dirty="0" smtClean="0"/>
              <a:t>м-н </a:t>
            </a:r>
            <a:r>
              <a:rPr lang="ru-RU" sz="2000" dirty="0"/>
              <a:t>«</a:t>
            </a:r>
            <a:r>
              <a:rPr lang="ru-RU" sz="2000" dirty="0" err="1"/>
              <a:t>Экономмаркет</a:t>
            </a:r>
            <a:r>
              <a:rPr lang="ru-RU" sz="2000" dirty="0"/>
              <a:t>».</a:t>
            </a:r>
          </a:p>
          <a:p>
            <a:pPr lvl="0"/>
            <a:r>
              <a:rPr lang="ru-RU" sz="2000" dirty="0"/>
              <a:t>ИП Халилов Д.А., г. </a:t>
            </a:r>
            <a:r>
              <a:rPr lang="ru-RU" sz="2000" dirty="0" smtClean="0"/>
              <a:t>К-Уральский</a:t>
            </a:r>
            <a:r>
              <a:rPr lang="ru-RU" sz="2000" dirty="0"/>
              <a:t>, ул. Алюминиевая, 77, магазин «Базар».</a:t>
            </a:r>
          </a:p>
          <a:p>
            <a:pPr lvl="0"/>
            <a:r>
              <a:rPr lang="ru-RU" sz="2000" dirty="0"/>
              <a:t>ИП </a:t>
            </a:r>
            <a:r>
              <a:rPr lang="ru-RU" sz="2000" dirty="0" err="1"/>
              <a:t>Мирзошоев</a:t>
            </a:r>
            <a:r>
              <a:rPr lang="ru-RU" sz="2000" dirty="0"/>
              <a:t> И.И. (г. Сухой Лог, ул. Юбилейная, 31, магазин «Караван»).</a:t>
            </a:r>
          </a:p>
          <a:p>
            <a:r>
              <a:rPr lang="ru-RU" sz="2000" b="1" dirty="0" smtClean="0"/>
              <a:t>Проведено </a:t>
            </a:r>
            <a:r>
              <a:rPr lang="ru-RU" sz="2000" b="1" dirty="0"/>
              <a:t>2  инспекционных визита </a:t>
            </a:r>
            <a:endParaRPr lang="ru-RU" sz="2000" b="1" dirty="0" smtClean="0"/>
          </a:p>
          <a:p>
            <a:r>
              <a:rPr lang="ru-RU" sz="2000" u="sng" dirty="0" smtClean="0"/>
              <a:t>ИП </a:t>
            </a:r>
            <a:r>
              <a:rPr lang="ru-RU" sz="2000" u="sng" dirty="0" err="1"/>
              <a:t>Мирзошоев</a:t>
            </a:r>
            <a:r>
              <a:rPr lang="ru-RU" sz="2000" u="sng" dirty="0"/>
              <a:t> И.С. (г. Сухой Лог, </a:t>
            </a:r>
            <a:endParaRPr lang="ru-RU" sz="2000" u="sng" dirty="0" smtClean="0"/>
          </a:p>
          <a:p>
            <a:r>
              <a:rPr lang="ru-RU" sz="2000" u="sng" dirty="0" smtClean="0"/>
              <a:t>ул</a:t>
            </a:r>
            <a:r>
              <a:rPr lang="ru-RU" sz="2000" u="sng" dirty="0"/>
              <a:t>. Юбилейная, д. 22, </a:t>
            </a:r>
            <a:r>
              <a:rPr lang="ru-RU" sz="2000" u="sng" dirty="0" smtClean="0"/>
              <a:t>м-н </a:t>
            </a:r>
            <a:r>
              <a:rPr lang="ru-RU" sz="2000" u="sng" dirty="0"/>
              <a:t>«Караван»)</a:t>
            </a:r>
            <a:endParaRPr lang="ru-RU" sz="2000" dirty="0"/>
          </a:p>
          <a:p>
            <a:r>
              <a:rPr lang="ru-RU" sz="2000" u="sng" dirty="0" smtClean="0"/>
              <a:t>ИП </a:t>
            </a:r>
            <a:r>
              <a:rPr lang="ru-RU" sz="2000" u="sng" dirty="0" err="1"/>
              <a:t>Яцышен</a:t>
            </a:r>
            <a:r>
              <a:rPr lang="ru-RU" sz="2000" u="sng" dirty="0"/>
              <a:t> И.А. </a:t>
            </a:r>
            <a:endParaRPr lang="ru-RU" sz="2000" u="sng" dirty="0" smtClean="0"/>
          </a:p>
          <a:p>
            <a:r>
              <a:rPr lang="ru-RU" sz="2000" u="sng" dirty="0" smtClean="0"/>
              <a:t>(</a:t>
            </a:r>
            <a:r>
              <a:rPr lang="ru-RU" sz="2000" u="sng" dirty="0"/>
              <a:t>бутик 16, г. </a:t>
            </a:r>
            <a:r>
              <a:rPr lang="ru-RU" sz="2000" u="sng" dirty="0" smtClean="0"/>
              <a:t>К-Уральский</a:t>
            </a:r>
            <a:r>
              <a:rPr lang="ru-RU" sz="2000" u="sng" dirty="0"/>
              <a:t>, ул. Добролюбова, 2б</a:t>
            </a:r>
            <a:r>
              <a:rPr lang="ru-RU" sz="2000" u="sng" dirty="0" smtClean="0"/>
              <a:t>)</a:t>
            </a:r>
            <a:endParaRPr lang="ru-RU" sz="2000"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9499" y="4811340"/>
            <a:ext cx="1894990" cy="1065932"/>
          </a:xfrm>
          <a:prstGeom prst="rect">
            <a:avLst/>
          </a:prstGeom>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24801" t="8933" r="34250" b="46267"/>
          <a:stretch/>
        </p:blipFill>
        <p:spPr>
          <a:xfrm rot="21439007">
            <a:off x="5326801" y="5106250"/>
            <a:ext cx="2505823" cy="15420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Стрелка вниз 10"/>
          <p:cNvSpPr/>
          <p:nvPr/>
        </p:nvSpPr>
        <p:spPr>
          <a:xfrm rot="3936238">
            <a:off x="7859598" y="5145523"/>
            <a:ext cx="243435" cy="662827"/>
          </a:xfrm>
          <a:prstGeom prst="downArrow">
            <a:avLst>
              <a:gd name="adj1" fmla="val 44121"/>
              <a:gd name="adj2" fmla="val 50000"/>
            </a:avLst>
          </a:prstGeom>
          <a:solidFill>
            <a:schemeClr val="tx1"/>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9588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981" y="-224463"/>
            <a:ext cx="9041019" cy="7232749"/>
          </a:xfrm>
          <a:prstGeom prst="rect">
            <a:avLst/>
          </a:prstGeom>
        </p:spPr>
        <p:txBody>
          <a:bodyPr wrap="square">
            <a:spAutoFit/>
          </a:bodyPr>
          <a:lstStyle/>
          <a:p>
            <a:pPr indent="450215" algn="ctr">
              <a:spcAft>
                <a:spcPts val="0"/>
              </a:spcAft>
            </a:pPr>
            <a:endParaRPr lang="ru-RU" b="1" dirty="0" smtClean="0">
              <a:latin typeface="Arial" panose="020B0604020202020204" pitchFamily="34" charset="0"/>
              <a:ea typeface="Calibri" panose="020F0502020204030204" pitchFamily="34" charset="0"/>
              <a:cs typeface="Arial" panose="020B0604020202020204" pitchFamily="34" charset="0"/>
            </a:endParaRPr>
          </a:p>
          <a:p>
            <a:pPr indent="450215" algn="ctr">
              <a:spcAft>
                <a:spcPts val="0"/>
              </a:spcAft>
            </a:pPr>
            <a:r>
              <a:rPr lang="ru-RU" sz="2800" b="1" dirty="0" smtClean="0">
                <a:latin typeface="Arial" panose="020B0604020202020204" pitchFamily="34" charset="0"/>
                <a:ea typeface="Calibri" panose="020F0502020204030204" pitchFamily="34" charset="0"/>
                <a:cs typeface="Arial" panose="020B0604020202020204" pitchFamily="34" charset="0"/>
              </a:rPr>
              <a:t>О </a:t>
            </a:r>
            <a:r>
              <a:rPr lang="ru-RU" sz="2800" b="1" dirty="0">
                <a:latin typeface="Arial" panose="020B0604020202020204" pitchFamily="34" charset="0"/>
                <a:ea typeface="Calibri" panose="020F0502020204030204" pitchFamily="34" charset="0"/>
                <a:cs typeface="Arial" panose="020B0604020202020204" pitchFamily="34" charset="0"/>
              </a:rPr>
              <a:t>надзоре за товарами детского ассортимента</a:t>
            </a:r>
            <a:endParaRPr lang="ru-RU" sz="2400" dirty="0">
              <a:latin typeface="Arial" panose="020B0604020202020204" pitchFamily="34" charset="0"/>
              <a:ea typeface="Times New Roman" panose="02020603050405020304" pitchFamily="18" charset="0"/>
              <a:cs typeface="Arial" panose="020B0604020202020204" pitchFamily="34" charset="0"/>
            </a:endParaRPr>
          </a:p>
          <a:p>
            <a:pPr indent="450215" algn="just">
              <a:spcAft>
                <a:spcPts val="0"/>
              </a:spcAft>
            </a:pPr>
            <a:endParaRPr lang="ru-RU" b="1" dirty="0" smtClean="0">
              <a:latin typeface="Arial" panose="020B0604020202020204" pitchFamily="34" charset="0"/>
              <a:ea typeface="Calibri" panose="020F0502020204030204" pitchFamily="34" charset="0"/>
              <a:cs typeface="Arial" panose="020B0604020202020204" pitchFamily="34" charset="0"/>
            </a:endParaRPr>
          </a:p>
          <a:p>
            <a:r>
              <a:rPr lang="ru-RU" sz="2000" dirty="0">
                <a:ea typeface="Calibri" panose="020F0502020204030204" pitchFamily="34" charset="0"/>
                <a:cs typeface="Arial" panose="020B0604020202020204" pitchFamily="34" charset="0"/>
              </a:rPr>
              <a:t> </a:t>
            </a:r>
            <a:r>
              <a:rPr lang="ru-RU" sz="2000" dirty="0"/>
              <a:t>В 2024 г. проведена 1 плановая проверка,  </a:t>
            </a:r>
            <a:endParaRPr lang="ru-RU" sz="2000" dirty="0" smtClean="0"/>
          </a:p>
          <a:p>
            <a:r>
              <a:rPr lang="ru-RU" sz="2000" dirty="0" smtClean="0"/>
              <a:t>10 </a:t>
            </a:r>
            <a:r>
              <a:rPr lang="ru-RU" sz="2000" dirty="0"/>
              <a:t>мероприятий без взаимодействия с </a:t>
            </a:r>
            <a:endParaRPr lang="ru-RU" sz="2000" dirty="0" smtClean="0"/>
          </a:p>
          <a:p>
            <a:r>
              <a:rPr lang="ru-RU" sz="2000" dirty="0" smtClean="0"/>
              <a:t>хозяйствующим </a:t>
            </a:r>
            <a:r>
              <a:rPr lang="ru-RU" sz="2000" dirty="0"/>
              <a:t>субъектом.</a:t>
            </a:r>
          </a:p>
          <a:p>
            <a:r>
              <a:rPr lang="ru-RU" sz="2000" dirty="0"/>
              <a:t>В рамках надзорных мероприятий  </a:t>
            </a:r>
            <a:endParaRPr lang="ru-RU" sz="2000" dirty="0" smtClean="0"/>
          </a:p>
          <a:p>
            <a:r>
              <a:rPr lang="ru-RU" sz="2000" dirty="0" smtClean="0"/>
              <a:t>проинспектировано</a:t>
            </a:r>
            <a:r>
              <a:rPr lang="ru-RU" sz="2000" dirty="0"/>
              <a:t>: </a:t>
            </a:r>
            <a:endParaRPr lang="ru-RU" sz="2000" dirty="0" smtClean="0"/>
          </a:p>
          <a:p>
            <a:endParaRPr lang="ru-RU" sz="2000" dirty="0"/>
          </a:p>
          <a:p>
            <a:pPr lvl="0"/>
            <a:r>
              <a:rPr lang="ru-RU" sz="2000" dirty="0"/>
              <a:t>обувь для детей - 367 пар, </a:t>
            </a:r>
            <a:endParaRPr lang="ru-RU" sz="2000" dirty="0" smtClean="0"/>
          </a:p>
          <a:p>
            <a:pPr lvl="0"/>
            <a:r>
              <a:rPr lang="ru-RU" sz="2000" dirty="0" smtClean="0"/>
              <a:t>забраковано </a:t>
            </a:r>
            <a:r>
              <a:rPr lang="ru-RU" sz="2000" dirty="0"/>
              <a:t>367 пар, на сумму 252 тыс.  руб</a:t>
            </a:r>
            <a:r>
              <a:rPr lang="ru-RU" sz="2000" dirty="0" smtClean="0"/>
              <a:t>.</a:t>
            </a:r>
          </a:p>
          <a:p>
            <a:pPr lvl="0"/>
            <a:endParaRPr lang="ru-RU" sz="2000" dirty="0"/>
          </a:p>
          <a:p>
            <a:pPr lvl="0"/>
            <a:r>
              <a:rPr lang="ru-RU" sz="2000" dirty="0"/>
              <a:t>одежда для  детей – 266 шт., </a:t>
            </a:r>
            <a:endParaRPr lang="ru-RU" sz="2000" dirty="0" smtClean="0"/>
          </a:p>
          <a:p>
            <a:pPr lvl="0"/>
            <a:r>
              <a:rPr lang="ru-RU" sz="2000" dirty="0" smtClean="0"/>
              <a:t>забраковано </a:t>
            </a:r>
            <a:r>
              <a:rPr lang="ru-RU" sz="2000" dirty="0"/>
              <a:t>211 шт., на сумму 159 тыс.  руб</a:t>
            </a:r>
            <a:r>
              <a:rPr lang="ru-RU" sz="2000" dirty="0" smtClean="0"/>
              <a:t>.</a:t>
            </a:r>
          </a:p>
          <a:p>
            <a:pPr lvl="0"/>
            <a:endParaRPr lang="ru-RU" sz="2000" dirty="0"/>
          </a:p>
          <a:p>
            <a:pPr lvl="0"/>
            <a:r>
              <a:rPr lang="ru-RU" sz="2000" dirty="0"/>
              <a:t>издательская продукция для детей – 118, нарушений нет</a:t>
            </a:r>
            <a:r>
              <a:rPr lang="ru-RU" sz="2000" dirty="0" smtClean="0"/>
              <a:t>.</a:t>
            </a:r>
          </a:p>
          <a:p>
            <a:pPr lvl="0"/>
            <a:endParaRPr lang="ru-RU" sz="2000" dirty="0"/>
          </a:p>
          <a:p>
            <a:pPr lvl="0"/>
            <a:r>
              <a:rPr lang="ru-RU" sz="2000" dirty="0"/>
              <a:t>игрушки - 136. Из них 69 единиц игрушек не соответствовало требованиям на общую сумму 76650 рублей.</a:t>
            </a:r>
          </a:p>
          <a:p>
            <a:r>
              <a:rPr lang="ru-RU" sz="2000" dirty="0"/>
              <a:t> </a:t>
            </a:r>
          </a:p>
          <a:p>
            <a:r>
              <a:rPr lang="ru-RU" sz="2000" dirty="0"/>
              <a:t>Хозяйствующим субъектам выданы рекомендации и предостережения о недопустимости нарушения обязательных требований.</a:t>
            </a:r>
          </a:p>
          <a:p>
            <a:pPr marL="182563" indent="88900" algn="just">
              <a:spcAft>
                <a:spcPts val="0"/>
              </a:spcAft>
            </a:pP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692696"/>
            <a:ext cx="4059943" cy="2283718"/>
          </a:xfrm>
          <a:prstGeom prst="rect">
            <a:avLst/>
          </a:prstGeom>
        </p:spPr>
      </p:pic>
    </p:spTree>
    <p:extLst>
      <p:ext uri="{BB962C8B-B14F-4D97-AF65-F5344CB8AC3E}">
        <p14:creationId xmlns:p14="http://schemas.microsoft.com/office/powerpoint/2010/main" val="197367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1472553823"/>
              </p:ext>
            </p:extLst>
          </p:nvPr>
        </p:nvGraphicFramePr>
        <p:xfrm>
          <a:off x="755576" y="980728"/>
          <a:ext cx="8064896"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1456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25470"/>
            <a:ext cx="9291568" cy="4154984"/>
          </a:xfrm>
          <a:prstGeom prst="rect">
            <a:avLst/>
          </a:prstGeom>
        </p:spPr>
        <p:txBody>
          <a:bodyPr wrap="square">
            <a:spAutoFit/>
          </a:bodyPr>
          <a:lstStyle/>
          <a:p>
            <a:pPr indent="450215" algn="just">
              <a:spcAft>
                <a:spcPts val="0"/>
              </a:spcAft>
            </a:pPr>
            <a:r>
              <a:rPr lang="ru-RU" sz="2400" b="1" dirty="0" smtClean="0">
                <a:latin typeface="Arial" panose="020B0604020202020204" pitchFamily="34" charset="0"/>
                <a:ea typeface="Calibri" panose="020F0502020204030204" pitchFamily="34" charset="0"/>
                <a:cs typeface="Arial" panose="020B0604020202020204" pitchFamily="34" charset="0"/>
              </a:rPr>
              <a:t>Парфюмерно-косметическая продукция </a:t>
            </a:r>
          </a:p>
          <a:p>
            <a:endParaRPr lang="ru-RU" sz="2000" b="1" dirty="0" smtClean="0"/>
          </a:p>
          <a:p>
            <a:r>
              <a:rPr lang="ru-RU" sz="2000" b="1" dirty="0" smtClean="0"/>
              <a:t>2 </a:t>
            </a:r>
            <a:r>
              <a:rPr lang="ru-RU" sz="2000" b="1" dirty="0"/>
              <a:t>инспекционных визита</a:t>
            </a:r>
            <a:r>
              <a:rPr lang="ru-RU" sz="2000" dirty="0"/>
              <a:t> </a:t>
            </a:r>
            <a:endParaRPr lang="ru-RU" sz="2000" dirty="0" smtClean="0"/>
          </a:p>
          <a:p>
            <a:r>
              <a:rPr lang="ru-RU" sz="2000" dirty="0" smtClean="0"/>
              <a:t>ИП </a:t>
            </a:r>
            <a:r>
              <a:rPr lang="ru-RU" sz="2000" dirty="0"/>
              <a:t>Башкирова  Т.В. (Бутик, г. Богданович, ул. Спортивная, д. 2).</a:t>
            </a:r>
          </a:p>
          <a:p>
            <a:r>
              <a:rPr lang="ru-RU" sz="2000" dirty="0" smtClean="0"/>
              <a:t>ИП </a:t>
            </a:r>
            <a:r>
              <a:rPr lang="ru-RU" sz="2000" dirty="0"/>
              <a:t>Никитин Ю.В. (г. Каменск-Уральский, ул. 1 Мая, 6,  магазин «Алиса»)</a:t>
            </a:r>
          </a:p>
          <a:p>
            <a:endParaRPr lang="ru-RU" sz="2000" b="1" dirty="0" smtClean="0"/>
          </a:p>
          <a:p>
            <a:r>
              <a:rPr lang="ru-RU" sz="2000" b="1" dirty="0" smtClean="0"/>
              <a:t>Наблюдение </a:t>
            </a:r>
            <a:r>
              <a:rPr lang="ru-RU" sz="2000" b="1" dirty="0"/>
              <a:t>за соблюдением обязательных требований на сайте ГИС МТ </a:t>
            </a:r>
            <a:endParaRPr lang="ru-RU" sz="2000" dirty="0"/>
          </a:p>
          <a:p>
            <a:r>
              <a:rPr lang="ru-RU" sz="2000" dirty="0"/>
              <a:t>ИП Абрамов А.Б., ИП </a:t>
            </a:r>
            <a:r>
              <a:rPr lang="ru-RU" sz="2000" dirty="0" err="1"/>
              <a:t>Рояк</a:t>
            </a:r>
            <a:r>
              <a:rPr lang="ru-RU" sz="2000" dirty="0"/>
              <a:t> Е.Л. </a:t>
            </a:r>
            <a:endParaRPr lang="ru-RU" sz="2000" dirty="0" smtClean="0"/>
          </a:p>
          <a:p>
            <a:endParaRPr lang="ru-RU" sz="2000" b="1" dirty="0"/>
          </a:p>
          <a:p>
            <a:r>
              <a:rPr lang="ru-RU" sz="2000" b="1" dirty="0" smtClean="0"/>
              <a:t>Выездные </a:t>
            </a:r>
            <a:r>
              <a:rPr lang="ru-RU" sz="2000" b="1" dirty="0"/>
              <a:t>обследования</a:t>
            </a:r>
            <a:endParaRPr lang="ru-RU" sz="2000" dirty="0"/>
          </a:p>
          <a:p>
            <a:r>
              <a:rPr lang="ru-RU" sz="2000" dirty="0"/>
              <a:t>ИП Казымов Х.Г.,  ИП Сафаров К.С. ИП Ходжаев С.Э. </a:t>
            </a:r>
          </a:p>
          <a:p>
            <a:pPr indent="450215" algn="just">
              <a:spcAft>
                <a:spcPts val="0"/>
              </a:spcAft>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26250" r="19217"/>
          <a:stretch/>
        </p:blipFill>
        <p:spPr>
          <a:xfrm>
            <a:off x="6012160" y="3284984"/>
            <a:ext cx="2842304" cy="2931790"/>
          </a:xfrm>
          <a:prstGeom prst="rect">
            <a:avLst/>
          </a:prstGeom>
        </p:spPr>
      </p:pic>
    </p:spTree>
    <p:extLst>
      <p:ext uri="{BB962C8B-B14F-4D97-AF65-F5344CB8AC3E}">
        <p14:creationId xmlns:p14="http://schemas.microsoft.com/office/powerpoint/2010/main" val="2599485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565080"/>
            <a:ext cx="8208912" cy="498663"/>
          </a:xfrm>
          <a:prstGeom prst="rect">
            <a:avLst/>
          </a:prstGeom>
        </p:spPr>
        <p:txBody>
          <a:bodyPr wrap="square">
            <a:spAutoFit/>
          </a:bodyPr>
          <a:lstStyle/>
          <a:p>
            <a:pPr indent="450215" algn="just">
              <a:lnSpc>
                <a:spcPct val="150000"/>
              </a:lnSpc>
              <a:spcAft>
                <a:spcPts val="0"/>
              </a:spcAft>
            </a:pPr>
            <a:endParaRPr lang="ru-RU" sz="2000" dirty="0">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43000" y="188640"/>
            <a:ext cx="9001000" cy="6555641"/>
          </a:xfrm>
          <a:prstGeom prst="rect">
            <a:avLst/>
          </a:prstGeom>
        </p:spPr>
        <p:txBody>
          <a:bodyPr wrap="square">
            <a:spAutoFit/>
          </a:bodyPr>
          <a:lstStyle/>
          <a:p>
            <a:pPr algn="just">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Красногорским </a:t>
            </a:r>
            <a:r>
              <a:rPr lang="ru-RU" sz="2000" dirty="0">
                <a:latin typeface="Arial" panose="020B0604020202020204" pitchFamily="34" charset="0"/>
                <a:ea typeface="Calibri" panose="020F0502020204030204" pitchFamily="34" charset="0"/>
                <a:cs typeface="Arial" panose="020B0604020202020204" pitchFamily="34" charset="0"/>
              </a:rPr>
              <a:t>судом </a:t>
            </a:r>
            <a:r>
              <a:rPr lang="ru-RU" sz="2000" dirty="0" smtClean="0">
                <a:latin typeface="Arial" panose="020B0604020202020204" pitchFamily="34" charset="0"/>
                <a:ea typeface="Calibri" panose="020F0502020204030204" pitchFamily="34" charset="0"/>
                <a:cs typeface="Arial" panose="020B0604020202020204" pitchFamily="34" charset="0"/>
              </a:rPr>
              <a:t>рассмотрено </a:t>
            </a:r>
          </a:p>
          <a:p>
            <a:pPr algn="just">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дело по </a:t>
            </a:r>
            <a:r>
              <a:rPr lang="ru-RU" sz="2000" dirty="0">
                <a:latin typeface="Arial" panose="020B0604020202020204" pitchFamily="34" charset="0"/>
                <a:ea typeface="Calibri" panose="020F0502020204030204" pitchFamily="34" charset="0"/>
                <a:cs typeface="Arial" panose="020B0604020202020204" pitchFamily="34" charset="0"/>
              </a:rPr>
              <a:t>иску </a:t>
            </a:r>
            <a:r>
              <a:rPr lang="ru-RU" sz="2000" dirty="0" smtClean="0">
                <a:latin typeface="Arial" panose="020B0604020202020204" pitchFamily="34" charset="0"/>
                <a:ea typeface="Calibri" panose="020F0502020204030204" pitchFamily="34" charset="0"/>
                <a:cs typeface="Arial" panose="020B0604020202020204" pitchFamily="34" charset="0"/>
              </a:rPr>
              <a:t>Роспотребнадзора в </a:t>
            </a:r>
            <a:r>
              <a:rPr lang="ru-RU" sz="2000" dirty="0">
                <a:latin typeface="Arial" panose="020B0604020202020204" pitchFamily="34" charset="0"/>
                <a:ea typeface="Calibri" panose="020F0502020204030204" pitchFamily="34" charset="0"/>
                <a:cs typeface="Arial" panose="020B0604020202020204" pitchFamily="34" charset="0"/>
              </a:rPr>
              <a:t>защиту </a:t>
            </a:r>
            <a:endParaRPr lang="ru-RU" sz="2000" dirty="0" smtClean="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прав неопределенного круга </a:t>
            </a:r>
          </a:p>
          <a:p>
            <a:pPr algn="just">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потребителей к </a:t>
            </a:r>
            <a:r>
              <a:rPr lang="ru-RU" sz="2000" dirty="0">
                <a:latin typeface="Arial" panose="020B0604020202020204" pitchFamily="34" charset="0"/>
                <a:ea typeface="Calibri" panose="020F0502020204030204" pitchFamily="34" charset="0"/>
                <a:cs typeface="Arial" panose="020B0604020202020204" pitchFamily="34" charset="0"/>
              </a:rPr>
              <a:t>ИП </a:t>
            </a:r>
            <a:r>
              <a:rPr lang="ru-RU" sz="2000" dirty="0" smtClean="0">
                <a:latin typeface="Arial" panose="020B0604020202020204" pitchFamily="34" charset="0"/>
                <a:ea typeface="Calibri" panose="020F0502020204030204" pitchFamily="34" charset="0"/>
                <a:cs typeface="Arial" panose="020B0604020202020204" pitchFamily="34" charset="0"/>
              </a:rPr>
              <a:t> Сафарову К.С. </a:t>
            </a:r>
          </a:p>
          <a:p>
            <a:pPr algn="just">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(магазин «Солнышко», ул. </a:t>
            </a:r>
            <a:r>
              <a:rPr lang="ru-RU" sz="2000" dirty="0" err="1" smtClean="0">
                <a:latin typeface="Arial" panose="020B0604020202020204" pitchFamily="34" charset="0"/>
                <a:ea typeface="Calibri" panose="020F0502020204030204" pitchFamily="34" charset="0"/>
                <a:cs typeface="Arial" panose="020B0604020202020204" pitchFamily="34" charset="0"/>
              </a:rPr>
              <a:t>Алюм</a:t>
            </a:r>
            <a:r>
              <a:rPr lang="ru-RU" sz="2000" dirty="0" smtClean="0">
                <a:latin typeface="Arial" panose="020B0604020202020204" pitchFamily="34" charset="0"/>
                <a:ea typeface="Calibri" panose="020F0502020204030204" pitchFamily="34" charset="0"/>
                <a:cs typeface="Arial" panose="020B0604020202020204" pitchFamily="34" charset="0"/>
              </a:rPr>
              <a:t>., д. 16)</a:t>
            </a:r>
          </a:p>
          <a:p>
            <a:pPr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В </a:t>
            </a:r>
            <a:r>
              <a:rPr lang="ru-RU" sz="2000" dirty="0">
                <a:latin typeface="Arial" panose="020B0604020202020204" pitchFamily="34" charset="0"/>
                <a:ea typeface="Times New Roman" panose="02020603050405020304" pitchFamily="18" charset="0"/>
                <a:cs typeface="Arial" panose="020B0604020202020204" pitchFamily="34" charset="0"/>
              </a:rPr>
              <a:t>указанном магазине  </a:t>
            </a:r>
            <a:r>
              <a:rPr lang="ru-RU" sz="2000" dirty="0" smtClean="0">
                <a:latin typeface="Arial" panose="020B0604020202020204" pitchFamily="34" charset="0"/>
                <a:ea typeface="Times New Roman" panose="02020603050405020304" pitchFamily="18" charset="0"/>
                <a:cs typeface="Arial" panose="020B0604020202020204" pitchFamily="34" charset="0"/>
              </a:rPr>
              <a:t>неоднократно </a:t>
            </a:r>
          </a:p>
          <a:p>
            <a:pPr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проводились мероприятия </a:t>
            </a:r>
            <a:r>
              <a:rPr lang="ru-RU" sz="2000" dirty="0">
                <a:latin typeface="Arial" panose="020B0604020202020204" pitchFamily="34" charset="0"/>
                <a:ea typeface="Times New Roman" panose="02020603050405020304" pitchFamily="18" charset="0"/>
                <a:cs typeface="Arial" panose="020B0604020202020204" pitchFamily="34" charset="0"/>
              </a:rPr>
              <a:t>без </a:t>
            </a:r>
            <a:endParaRPr lang="ru-RU" sz="2000"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взаимодействия с </a:t>
            </a:r>
            <a:r>
              <a:rPr lang="ru-RU" sz="2000" dirty="0">
                <a:latin typeface="Arial" panose="020B0604020202020204" pitchFamily="34" charset="0"/>
                <a:ea typeface="Times New Roman" panose="02020603050405020304" pitchFamily="18" charset="0"/>
                <a:cs typeface="Arial" panose="020B0604020202020204" pitchFamily="34" charset="0"/>
              </a:rPr>
              <a:t>хозяйствующим </a:t>
            </a:r>
            <a:r>
              <a:rPr lang="ru-RU" sz="2000" dirty="0" smtClean="0">
                <a:latin typeface="Arial" panose="020B0604020202020204" pitchFamily="34" charset="0"/>
                <a:ea typeface="Times New Roman" panose="02020603050405020304" pitchFamily="18" charset="0"/>
                <a:cs typeface="Arial" panose="020B0604020202020204" pitchFamily="34" charset="0"/>
              </a:rPr>
              <a:t>субъектом</a:t>
            </a:r>
            <a:r>
              <a:rPr lang="ru-RU" sz="2000" dirty="0">
                <a:latin typeface="Arial" panose="020B0604020202020204" pitchFamily="34" charset="0"/>
                <a:ea typeface="Times New Roman" panose="02020603050405020304" pitchFamily="18" charset="0"/>
                <a:cs typeface="Arial" panose="020B0604020202020204" pitchFamily="34" charset="0"/>
              </a:rPr>
              <a:t>.  </a:t>
            </a:r>
            <a:endParaRPr lang="ru-RU" sz="2000"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ИП  Сафаровым К.С. реализуется </a:t>
            </a:r>
          </a:p>
          <a:p>
            <a:pPr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Одежда и обувь  с грубыми нарушениями </a:t>
            </a:r>
          </a:p>
          <a:p>
            <a:pPr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требований к их м</a:t>
            </a:r>
            <a:r>
              <a:rPr lang="ru-RU" sz="2000" dirty="0" smtClean="0">
                <a:latin typeface="Arial" panose="020B0604020202020204" pitchFamily="34" charset="0"/>
                <a:ea typeface="Calibri" panose="020F0502020204030204" pitchFamily="34" charset="0"/>
                <a:cs typeface="Arial" panose="020B0604020202020204" pitchFamily="34" charset="0"/>
              </a:rPr>
              <a:t>аркировке. Требования </a:t>
            </a:r>
            <a:r>
              <a:rPr lang="ru-RU" sz="2000" dirty="0">
                <a:latin typeface="Arial" panose="020B0604020202020204" pitchFamily="34" charset="0"/>
                <a:ea typeface="Calibri" panose="020F0502020204030204" pitchFamily="34" charset="0"/>
                <a:cs typeface="Arial" panose="020B0604020202020204" pitchFamily="34" charset="0"/>
              </a:rPr>
              <a:t>удовлетворены</a:t>
            </a:r>
            <a:r>
              <a:rPr lang="ru-RU" sz="2000" dirty="0" smtClean="0">
                <a:latin typeface="Arial" panose="020B0604020202020204" pitchFamily="34" charset="0"/>
                <a:ea typeface="Calibri" panose="020F050202020403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 </a:t>
            </a:r>
            <a:endParaRPr lang="ru-RU" sz="2000" dirty="0" smtClean="0">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Аналогичные исковые заявления рассмотрены  </a:t>
            </a:r>
            <a:r>
              <a:rPr lang="ru-RU" sz="2000" dirty="0" err="1" smtClean="0">
                <a:latin typeface="Arial" panose="020B0604020202020204" pitchFamily="34" charset="0"/>
                <a:cs typeface="Arial" panose="020B0604020202020204" pitchFamily="34" charset="0"/>
              </a:rPr>
              <a:t>Сухоложским</a:t>
            </a:r>
            <a:r>
              <a:rPr lang="ru-RU" sz="2000" dirty="0" smtClean="0">
                <a:latin typeface="Arial" panose="020B0604020202020204" pitchFamily="34" charset="0"/>
                <a:cs typeface="Arial" panose="020B0604020202020204" pitchFamily="34" charset="0"/>
              </a:rPr>
              <a:t> городским судом в отношении ИП Ходжаева С.Э. (г. Сухой Лог, ул. Белинского, 49в, магазин «Караван»), березовским городским судом в отношении ИП Казымова Х.Г. (магазин «Московская ярмарка», г. Каменск-Уральский, ул. Ленина, д. 20). Требования Роспотребнадзора удовлетворены.</a:t>
            </a:r>
          </a:p>
          <a:p>
            <a:endParaRPr lang="ru-RU" sz="2000" dirty="0">
              <a:latin typeface="Arial" panose="020B0604020202020204" pitchFamily="34" charset="0"/>
              <a:cs typeface="Arial" panose="020B0604020202020204" pitchFamily="34" charset="0"/>
            </a:endParaRPr>
          </a:p>
          <a:p>
            <a:pPr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Также Кировским районным судом города Екатеринбурга рассмотрен иск в защиту неопределенного круга потребителей к ИП </a:t>
            </a:r>
            <a:r>
              <a:rPr lang="ru-RU" sz="2000" dirty="0" err="1" smtClean="0">
                <a:latin typeface="Arial" panose="020B0604020202020204" pitchFamily="34" charset="0"/>
                <a:ea typeface="Times New Roman" panose="02020603050405020304" pitchFamily="18" charset="0"/>
                <a:cs typeface="Arial" panose="020B0604020202020204" pitchFamily="34" charset="0"/>
              </a:rPr>
              <a:t>Коковину</a:t>
            </a:r>
            <a:r>
              <a:rPr lang="ru-RU" sz="2000" dirty="0" smtClean="0">
                <a:latin typeface="Arial" panose="020B0604020202020204" pitchFamily="34" charset="0"/>
                <a:ea typeface="Times New Roman" panose="02020603050405020304" pitchFamily="18" charset="0"/>
                <a:cs typeface="Arial" panose="020B0604020202020204" pitchFamily="34" charset="0"/>
              </a:rPr>
              <a:t> М.П. о несоответствии маркировки на шинах. Иск удовлетворен.</a:t>
            </a: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32655"/>
            <a:ext cx="3810539" cy="25435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3381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97324"/>
            <a:ext cx="8352928" cy="7063472"/>
          </a:xfrm>
          <a:prstGeom prst="rect">
            <a:avLst/>
          </a:prstGeom>
        </p:spPr>
        <p:txBody>
          <a:bodyPr wrap="square">
            <a:spAutoFit/>
          </a:bodyPr>
          <a:lstStyle/>
          <a:p>
            <a:pPr indent="450215" algn="ctr">
              <a:lnSpc>
                <a:spcPct val="150000"/>
              </a:lnSpc>
              <a:spcAft>
                <a:spcPts val="0"/>
              </a:spcAft>
            </a:pPr>
            <a:r>
              <a:rPr lang="ru-RU" b="1" dirty="0">
                <a:latin typeface="Times New Roman" panose="02020603050405020304" pitchFamily="18" charset="0"/>
                <a:ea typeface="Calibri" panose="020F0502020204030204" pitchFamily="34" charset="0"/>
              </a:rPr>
              <a:t> </a:t>
            </a:r>
            <a:endParaRPr lang="ru-RU" dirty="0">
              <a:latin typeface="Times New Roman" panose="02020603050405020304" pitchFamily="18" charset="0"/>
              <a:ea typeface="Times New Roman" panose="02020603050405020304" pitchFamily="18" charset="0"/>
            </a:endParaRPr>
          </a:p>
          <a:p>
            <a:pPr indent="450215" algn="ctr">
              <a:spcAft>
                <a:spcPts val="0"/>
              </a:spcAft>
            </a:pPr>
            <a:r>
              <a:rPr lang="ru-RU" sz="2400" b="1" dirty="0">
                <a:latin typeface="Arial" panose="020B0604020202020204" pitchFamily="34" charset="0"/>
                <a:ea typeface="Calibri" panose="020F0502020204030204" pitchFamily="34" charset="0"/>
                <a:cs typeface="Arial" panose="020B0604020202020204" pitchFamily="34" charset="0"/>
              </a:rPr>
              <a:t>О надзоре за </a:t>
            </a:r>
            <a:r>
              <a:rPr lang="ru-RU" sz="2400" b="1" dirty="0" smtClean="0">
                <a:latin typeface="Arial" panose="020B0604020202020204" pitchFamily="34" charset="0"/>
                <a:ea typeface="Calibri" panose="020F0502020204030204" pitchFamily="34" charset="0"/>
                <a:cs typeface="Arial" panose="020B0604020202020204" pitchFamily="34" charset="0"/>
              </a:rPr>
              <a:t>табачной</a:t>
            </a: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ru-RU" sz="2400" b="1" dirty="0" smtClean="0">
                <a:latin typeface="Arial" panose="020B0604020202020204" pitchFamily="34" charset="0"/>
                <a:ea typeface="Calibri" panose="020F0502020204030204" pitchFamily="34" charset="0"/>
                <a:cs typeface="Arial" panose="020B0604020202020204" pitchFamily="34" charset="0"/>
              </a:rPr>
              <a:t>и никотинсодержащей </a:t>
            </a:r>
            <a:r>
              <a:rPr lang="ru-RU" sz="2400" b="1" dirty="0">
                <a:latin typeface="Arial" panose="020B0604020202020204" pitchFamily="34" charset="0"/>
                <a:ea typeface="Calibri" panose="020F0502020204030204" pitchFamily="34" charset="0"/>
                <a:cs typeface="Arial" panose="020B0604020202020204" pitchFamily="34" charset="0"/>
              </a:rPr>
              <a:t>продукцией</a:t>
            </a:r>
            <a:endParaRPr lang="ru-RU" sz="2400" dirty="0">
              <a:latin typeface="Arial" panose="020B0604020202020204" pitchFamily="34" charset="0"/>
              <a:ea typeface="Times New Roman" panose="02020603050405020304" pitchFamily="18" charset="0"/>
              <a:cs typeface="Arial" panose="020B0604020202020204" pitchFamily="34" charset="0"/>
            </a:endParaRPr>
          </a:p>
          <a:p>
            <a:pPr indent="450215" algn="just">
              <a:spcAft>
                <a:spcPts val="0"/>
              </a:spcAft>
            </a:pPr>
            <a:r>
              <a:rPr lang="ru-RU" dirty="0">
                <a:latin typeface="Arial" panose="020B0604020202020204" pitchFamily="34" charset="0"/>
                <a:ea typeface="Calibri" panose="020F0502020204030204" pitchFamily="34" charset="0"/>
                <a:cs typeface="Arial" panose="020B0604020202020204" pitchFamily="34" charset="0"/>
              </a:rPr>
              <a:t> </a:t>
            </a:r>
            <a:endParaRPr lang="ru-RU" dirty="0">
              <a:latin typeface="Arial" panose="020B0604020202020204" pitchFamily="34" charset="0"/>
              <a:ea typeface="Times New Roman" panose="02020603050405020304" pitchFamily="18" charset="0"/>
              <a:cs typeface="Arial" panose="020B0604020202020204" pitchFamily="34" charset="0"/>
            </a:endParaRPr>
          </a:p>
          <a:p>
            <a:pPr indent="450215" algn="just">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Требования </a:t>
            </a:r>
            <a:r>
              <a:rPr lang="ru-RU" sz="2000" dirty="0">
                <a:latin typeface="Arial" panose="020B0604020202020204" pitchFamily="34" charset="0"/>
                <a:ea typeface="Calibri" panose="020F0502020204030204" pitchFamily="34" charset="0"/>
                <a:cs typeface="Arial" panose="020B0604020202020204" pitchFamily="34" charset="0"/>
              </a:rPr>
              <a:t>к реализации табачной продукции</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anose="05000000000000000000" pitchFamily="2" charset="2"/>
              <a:buChar char="q"/>
            </a:pPr>
            <a:r>
              <a:rPr lang="ru-RU" sz="2000" dirty="0">
                <a:latin typeface="Arial" panose="020B0604020202020204" pitchFamily="34" charset="0"/>
                <a:ea typeface="Calibri" panose="020F0502020204030204" pitchFamily="34" charset="0"/>
                <a:cs typeface="Arial" panose="020B0604020202020204" pitchFamily="34" charset="0"/>
              </a:rPr>
              <a:t>наличие маркировки </a:t>
            </a:r>
            <a:r>
              <a:rPr lang="ru-RU" sz="2000" dirty="0" err="1">
                <a:latin typeface="Arial" panose="020B0604020202020204" pitchFamily="34" charset="0"/>
                <a:ea typeface="Calibri" panose="020F0502020204030204" pitchFamily="34" charset="0"/>
                <a:cs typeface="Arial" panose="020B0604020202020204" pitchFamily="34" charset="0"/>
              </a:rPr>
              <a:t>Data</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matrix</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anose="05000000000000000000" pitchFamily="2" charset="2"/>
              <a:buChar char="q"/>
            </a:pPr>
            <a:r>
              <a:rPr lang="ru-RU" sz="2000" dirty="0" smtClean="0">
                <a:latin typeface="Arial" panose="020B0604020202020204" pitchFamily="34" charset="0"/>
                <a:ea typeface="Calibri" panose="020F0502020204030204" pitchFamily="34" charset="0"/>
                <a:cs typeface="Arial" panose="020B0604020202020204" pitchFamily="34" charset="0"/>
              </a:rPr>
              <a:t>информация на пачке</a:t>
            </a:r>
          </a:p>
          <a:p>
            <a:pPr marL="342900" lvl="0" indent="-342900" algn="just">
              <a:spcAft>
                <a:spcPts val="0"/>
              </a:spcAft>
              <a:buFont typeface="Wingdings" panose="05000000000000000000" pitchFamily="2" charset="2"/>
              <a:buChar char="q"/>
            </a:pPr>
            <a:r>
              <a:rPr lang="ru-RU" sz="2000" dirty="0" smtClean="0">
                <a:latin typeface="Arial" panose="020B0604020202020204" pitchFamily="34" charset="0"/>
                <a:ea typeface="Calibri" panose="020F0502020204030204" pitchFamily="34" charset="0"/>
                <a:cs typeface="Arial" panose="020B0604020202020204" pitchFamily="34" charset="0"/>
              </a:rPr>
              <a:t>сведения </a:t>
            </a:r>
            <a:r>
              <a:rPr lang="ru-RU" sz="2000" dirty="0">
                <a:latin typeface="Arial" panose="020B0604020202020204" pitchFamily="34" charset="0"/>
                <a:ea typeface="Calibri" panose="020F0502020204030204" pitchFamily="34" charset="0"/>
                <a:cs typeface="Arial" panose="020B0604020202020204" pitchFamily="34" charset="0"/>
              </a:rPr>
              <a:t>о </a:t>
            </a:r>
            <a:r>
              <a:rPr lang="ru-RU" sz="2000" dirty="0" smtClean="0">
                <a:latin typeface="Arial" panose="020B0604020202020204" pitchFamily="34" charset="0"/>
                <a:ea typeface="Calibri" panose="020F0502020204030204" pitchFamily="34" charset="0"/>
                <a:cs typeface="Arial" panose="020B0604020202020204" pitchFamily="34" charset="0"/>
              </a:rPr>
              <a:t>МРЦ</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anose="05000000000000000000" pitchFamily="2" charset="2"/>
              <a:buChar char="q"/>
            </a:pPr>
            <a:r>
              <a:rPr lang="ru-RU" sz="2000" dirty="0">
                <a:latin typeface="Arial" panose="020B0604020202020204" pitchFamily="34" charset="0"/>
                <a:ea typeface="Calibri" panose="020F0502020204030204" pitchFamily="34" charset="0"/>
                <a:cs typeface="Arial" panose="020B0604020202020204" pitchFamily="34" charset="0"/>
              </a:rPr>
              <a:t>наличие </a:t>
            </a:r>
            <a:r>
              <a:rPr lang="ru-RU" sz="2000" dirty="0" smtClean="0">
                <a:latin typeface="Arial" panose="020B0604020202020204" pitchFamily="34" charset="0"/>
                <a:ea typeface="Calibri" panose="020F0502020204030204" pitchFamily="34" charset="0"/>
                <a:cs typeface="Arial" panose="020B0604020202020204" pitchFamily="34" charset="0"/>
              </a:rPr>
              <a:t>ФСП</a:t>
            </a:r>
          </a:p>
          <a:p>
            <a:pPr lvl="0" algn="just">
              <a:spcAft>
                <a:spcPts val="0"/>
              </a:spcAft>
            </a:pPr>
            <a:endParaRPr lang="ru-RU" sz="2000" dirty="0">
              <a:latin typeface="Arial" panose="020B0604020202020204" pitchFamily="34" charset="0"/>
              <a:ea typeface="Times New Roman" panose="02020603050405020304" pitchFamily="18" charset="0"/>
              <a:cs typeface="Arial" panose="020B0604020202020204" pitchFamily="34" charset="0"/>
            </a:endParaRPr>
          </a:p>
          <a:p>
            <a:pPr indent="449263" algn="just">
              <a:spcAft>
                <a:spcPts val="0"/>
              </a:spcAft>
            </a:pPr>
            <a:r>
              <a:rPr lang="ru-RU" sz="2000" u="sng" dirty="0" smtClean="0">
                <a:latin typeface="Arial" panose="020B0604020202020204" pitchFamily="34" charset="0"/>
                <a:ea typeface="Calibri" panose="020F0502020204030204" pitchFamily="34" charset="0"/>
                <a:cs typeface="Arial" panose="020B0604020202020204" pitchFamily="34" charset="0"/>
              </a:rPr>
              <a:t>Проведено  31 мероприятие:</a:t>
            </a:r>
          </a:p>
          <a:p>
            <a:pPr indent="449263" algn="just">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Выездная проверка - 4</a:t>
            </a:r>
          </a:p>
          <a:p>
            <a:pPr indent="449263" algn="just">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Выездное обследование  - 15</a:t>
            </a:r>
          </a:p>
          <a:p>
            <a:pPr indent="449263" algn="just">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Инспекционный визит – 4</a:t>
            </a:r>
          </a:p>
          <a:p>
            <a:pPr indent="449263" algn="just">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Контрольная закупка - 1</a:t>
            </a:r>
          </a:p>
          <a:p>
            <a:pPr indent="449263" algn="just">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Документарная проверка - 1</a:t>
            </a:r>
          </a:p>
          <a:p>
            <a:pPr indent="449263" algn="just">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Наблюдение – </a:t>
            </a:r>
            <a:r>
              <a:rPr lang="ru-RU" sz="2000" dirty="0">
                <a:latin typeface="Arial" panose="020B0604020202020204" pitchFamily="34" charset="0"/>
                <a:ea typeface="Calibri" panose="020F0502020204030204" pitchFamily="34" charset="0"/>
                <a:cs typeface="Arial" panose="020B0604020202020204" pitchFamily="34" charset="0"/>
              </a:rPr>
              <a:t>5</a:t>
            </a:r>
            <a:endParaRPr lang="ru-RU" sz="2000" dirty="0" smtClean="0">
              <a:latin typeface="Arial" panose="020B0604020202020204" pitchFamily="34" charset="0"/>
              <a:ea typeface="Calibri" panose="020F0502020204030204" pitchFamily="34" charset="0"/>
              <a:cs typeface="Arial" panose="020B0604020202020204" pitchFamily="34" charset="0"/>
            </a:endParaRPr>
          </a:p>
          <a:p>
            <a:pPr indent="449263" algn="just">
              <a:spcAft>
                <a:spcPts val="0"/>
              </a:spcAft>
            </a:pPr>
            <a:endParaRPr lang="ru-RU" sz="2000" dirty="0" smtClean="0">
              <a:latin typeface="Arial" panose="020B0604020202020204" pitchFamily="34" charset="0"/>
              <a:ea typeface="Calibri" panose="020F0502020204030204" pitchFamily="34" charset="0"/>
              <a:cs typeface="Arial" panose="020B0604020202020204" pitchFamily="34" charset="0"/>
            </a:endParaRPr>
          </a:p>
          <a:p>
            <a:pPr indent="449263" algn="just">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Подготовлено </a:t>
            </a:r>
            <a:r>
              <a:rPr lang="ru-RU" sz="2000" dirty="0">
                <a:latin typeface="Arial" panose="020B0604020202020204" pitchFamily="34" charset="0"/>
                <a:ea typeface="Calibri" panose="020F0502020204030204" pitchFamily="34" charset="0"/>
                <a:cs typeface="Arial" panose="020B0604020202020204" pitchFamily="34" charset="0"/>
              </a:rPr>
              <a:t>и направлено в </a:t>
            </a:r>
            <a:r>
              <a:rPr lang="ru-RU" sz="2000" dirty="0" smtClean="0">
                <a:latin typeface="Arial" panose="020B0604020202020204" pitchFamily="34" charset="0"/>
                <a:ea typeface="Calibri" panose="020F0502020204030204" pitchFamily="34" charset="0"/>
                <a:cs typeface="Arial" panose="020B0604020202020204" pitchFamily="34" charset="0"/>
              </a:rPr>
              <a:t>суд </a:t>
            </a:r>
            <a:r>
              <a:rPr lang="ru-RU" sz="2000" u="sng" dirty="0" smtClean="0">
                <a:latin typeface="Arial" panose="020B0604020202020204" pitchFamily="34" charset="0"/>
                <a:ea typeface="Calibri" panose="020F0502020204030204" pitchFamily="34" charset="0"/>
                <a:cs typeface="Arial" panose="020B0604020202020204" pitchFamily="34" charset="0"/>
              </a:rPr>
              <a:t> 3 </a:t>
            </a:r>
            <a:r>
              <a:rPr lang="ru-RU" sz="2000" u="sng" dirty="0">
                <a:latin typeface="Arial" panose="020B0604020202020204" pitchFamily="34" charset="0"/>
                <a:ea typeface="Calibri" panose="020F0502020204030204" pitchFamily="34" charset="0"/>
                <a:cs typeface="Arial" panose="020B0604020202020204" pitchFamily="34" charset="0"/>
              </a:rPr>
              <a:t>иска</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в отношении сайтов, где дистанционно можно приобрести  табачную продукцию.</a:t>
            </a:r>
          </a:p>
          <a:p>
            <a:pPr indent="449263"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Подано 4 иска о прекращении продажи  табачной продукции вблизи образовательных учреждений.</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844825"/>
            <a:ext cx="4248472" cy="24609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72356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424936" cy="6678751"/>
          </a:xfrm>
          <a:prstGeom prst="rect">
            <a:avLst/>
          </a:prstGeom>
        </p:spPr>
        <p:txBody>
          <a:bodyPr wrap="square">
            <a:spAutoFit/>
          </a:bodyPr>
          <a:lstStyle/>
          <a:p>
            <a:pPr algn="ctr">
              <a:lnSpc>
                <a:spcPct val="150000"/>
              </a:lnSpc>
              <a:spcAft>
                <a:spcPts val="0"/>
              </a:spcAft>
            </a:pPr>
            <a:r>
              <a:rPr lang="ru-RU" sz="2800" b="1" dirty="0" smtClean="0">
                <a:latin typeface="Arial" panose="020B0604020202020204" pitchFamily="34" charset="0"/>
                <a:ea typeface="Times New Roman" panose="02020603050405020304" pitchFamily="18" charset="0"/>
                <a:cs typeface="Arial" panose="020B0604020202020204" pitchFamily="34" charset="0"/>
              </a:rPr>
              <a:t>Финансовые услуги</a:t>
            </a:r>
          </a:p>
          <a:p>
            <a:pPr>
              <a:lnSpc>
                <a:spcPct val="150000"/>
              </a:lnSpc>
              <a:spcAft>
                <a:spcPts val="0"/>
              </a:spcAft>
            </a:pPr>
            <a:r>
              <a:rPr lang="ru-RU" sz="2400" b="1" u="sng" dirty="0" smtClean="0">
                <a:latin typeface="Arial" panose="020B0604020202020204" pitchFamily="34" charset="0"/>
                <a:ea typeface="Times New Roman" panose="02020603050405020304" pitchFamily="18" charset="0"/>
                <a:cs typeface="Arial" panose="020B0604020202020204" pitchFamily="34" charset="0"/>
              </a:rPr>
              <a:t>Актуальные проблемы</a:t>
            </a:r>
          </a:p>
          <a:p>
            <a:pPr marL="342900" indent="-342900" algn="just">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Проблема </a:t>
            </a:r>
            <a:r>
              <a:rPr lang="ru-RU" sz="2000" dirty="0">
                <a:latin typeface="Arial" panose="020B0604020202020204" pitchFamily="34" charset="0"/>
                <a:ea typeface="Times New Roman" panose="02020603050405020304" pitchFamily="18" charset="0"/>
                <a:cs typeface="Arial" panose="020B0604020202020204" pitchFamily="34" charset="0"/>
              </a:rPr>
              <a:t>навязывания финансовых услуг</a:t>
            </a:r>
            <a:r>
              <a:rPr lang="ru-RU" sz="2000" dirty="0" smtClean="0">
                <a:latin typeface="Arial" panose="020B0604020202020204" pitchFamily="34" charset="0"/>
                <a:ea typeface="Times New Roman" panose="02020603050405020304" pitchFamily="18" charset="0"/>
                <a:cs typeface="Arial" panose="020B0604020202020204" pitchFamily="34" charset="0"/>
              </a:rPr>
              <a:t>. </a:t>
            </a:r>
          </a:p>
          <a:p>
            <a:pPr marL="342900" indent="-342900" algn="just">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Формальное подписание документов без ознакомления с содержанием.</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Wingdings" panose="05000000000000000000" pitchFamily="2" charset="2"/>
              <a:buChar char="q"/>
            </a:pPr>
            <a:r>
              <a:rPr lang="ru-RU" sz="2000" dirty="0">
                <a:latin typeface="Arial" panose="020B0604020202020204" pitchFamily="34" charset="0"/>
                <a:ea typeface="Times New Roman" panose="02020603050405020304" pitchFamily="18" charset="0"/>
                <a:cs typeface="Arial" panose="020B0604020202020204" pitchFamily="34" charset="0"/>
              </a:rPr>
              <a:t>Заключение кредитов вне </a:t>
            </a:r>
            <a:r>
              <a:rPr lang="ru-RU" sz="2000" dirty="0" smtClean="0">
                <a:latin typeface="Arial" panose="020B0604020202020204" pitchFamily="34" charset="0"/>
                <a:ea typeface="Times New Roman" panose="02020603050405020304" pitchFamily="18" charset="0"/>
                <a:cs typeface="Arial" panose="020B0604020202020204" pitchFamily="34" charset="0"/>
              </a:rPr>
              <a:t>банка (в магазине, на дому).</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Wingdings" panose="05000000000000000000" pitchFamily="2" charset="2"/>
              <a:buChar char="q"/>
            </a:pPr>
            <a:r>
              <a:rPr lang="ru-RU" sz="2000" dirty="0">
                <a:latin typeface="Arial" panose="020B0604020202020204" pitchFamily="34" charset="0"/>
                <a:ea typeface="Times New Roman" panose="02020603050405020304" pitchFamily="18" charset="0"/>
                <a:cs typeface="Arial" panose="020B0604020202020204" pitchFamily="34" charset="0"/>
              </a:rPr>
              <a:t>Псевдо банки</a:t>
            </a:r>
            <a:r>
              <a:rPr lang="ru-RU" sz="2000" dirty="0" smtClean="0">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ru-RU" sz="20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Рассмотрено 26 обращений</a:t>
            </a:r>
          </a:p>
          <a:p>
            <a:pPr algn="just">
              <a:spcAft>
                <a:spcPts val="0"/>
              </a:spcAft>
            </a:pPr>
            <a:endParaRPr lang="ru-RU" sz="20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Проведено 2 КНМ без </a:t>
            </a:r>
          </a:p>
          <a:p>
            <a:pPr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взаимодействия по жалобам </a:t>
            </a:r>
          </a:p>
          <a:p>
            <a:pPr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потребителей</a:t>
            </a:r>
            <a:r>
              <a:rPr lang="ru-RU" sz="2000" dirty="0">
                <a:latin typeface="Arial" panose="020B0604020202020204" pitchFamily="34" charset="0"/>
                <a:ea typeface="Times New Roman" panose="02020603050405020304" pitchFamily="18" charset="0"/>
                <a:cs typeface="Arial" panose="020B0604020202020204" pitchFamily="34" charset="0"/>
              </a:rPr>
              <a:t> </a:t>
            </a:r>
            <a:endParaRPr lang="ru-RU" sz="2000"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ru-RU" sz="20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Участие в судах по искам </a:t>
            </a:r>
          </a:p>
          <a:p>
            <a:pPr algn="just">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п</a:t>
            </a:r>
            <a:r>
              <a:rPr lang="ru-RU" sz="2000" dirty="0" smtClean="0">
                <a:latin typeface="Arial" panose="020B0604020202020204" pitchFamily="34" charset="0"/>
                <a:ea typeface="Times New Roman" panose="02020603050405020304" pitchFamily="18" charset="0"/>
                <a:cs typeface="Arial" panose="020B0604020202020204" pitchFamily="34" charset="0"/>
              </a:rPr>
              <a:t>отребителей к Банку и Страховой </a:t>
            </a:r>
          </a:p>
          <a:p>
            <a:pPr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компании (о навязывании услуг, </a:t>
            </a:r>
          </a:p>
          <a:p>
            <a:pPr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о КАСКО)</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indent="450215" algn="just">
              <a:lnSpc>
                <a:spcPct val="150000"/>
              </a:lnSpc>
              <a:spcAft>
                <a:spcPts val="0"/>
              </a:spcAft>
            </a:pP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429000"/>
            <a:ext cx="4131684" cy="30963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962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46113"/>
            <a:ext cx="8872250" cy="6801862"/>
          </a:xfrm>
          <a:prstGeom prst="rect">
            <a:avLst/>
          </a:prstGeom>
        </p:spPr>
        <p:txBody>
          <a:bodyPr wrap="square">
            <a:spAutoFit/>
          </a:bodyPr>
          <a:lstStyle/>
          <a:p>
            <a:pPr indent="450215" algn="ctr">
              <a:spcAft>
                <a:spcPts val="0"/>
              </a:spcAft>
            </a:pPr>
            <a:endParaRPr lang="ru-RU" sz="2800" b="1" dirty="0" smtClean="0">
              <a:latin typeface="Arial" panose="020B0604020202020204" pitchFamily="34" charset="0"/>
              <a:ea typeface="Times New Roman" panose="02020603050405020304" pitchFamily="18" charset="0"/>
              <a:cs typeface="Arial" panose="020B0604020202020204" pitchFamily="34" charset="0"/>
            </a:endParaRPr>
          </a:p>
          <a:p>
            <a:pPr indent="450215" algn="ctr">
              <a:spcAft>
                <a:spcPts val="0"/>
              </a:spcAft>
            </a:pPr>
            <a:r>
              <a:rPr lang="ru-RU" sz="2800" b="1" dirty="0" smtClean="0">
                <a:latin typeface="Arial" panose="020B0604020202020204" pitchFamily="34" charset="0"/>
                <a:ea typeface="Times New Roman" panose="02020603050405020304" pitchFamily="18" charset="0"/>
                <a:cs typeface="Arial" panose="020B0604020202020204" pitchFamily="34" charset="0"/>
              </a:rPr>
              <a:t>Платные медицинские услуги</a:t>
            </a:r>
            <a:endParaRPr lang="ru-RU" sz="2800" dirty="0">
              <a:latin typeface="Arial" panose="020B0604020202020204" pitchFamily="34" charset="0"/>
              <a:ea typeface="Times New Roman" panose="02020603050405020304" pitchFamily="18" charset="0"/>
              <a:cs typeface="Arial" panose="020B0604020202020204" pitchFamily="34" charset="0"/>
            </a:endParaRPr>
          </a:p>
          <a:p>
            <a:pPr indent="450215" algn="just">
              <a:spcAft>
                <a:spcPts val="0"/>
              </a:spcAft>
            </a:pPr>
            <a:r>
              <a:rPr lang="ru-RU" sz="2000" dirty="0">
                <a:latin typeface="Arial" panose="020B0604020202020204" pitchFamily="34" charset="0"/>
                <a:ea typeface="Times New Roman" panose="02020603050405020304" pitchFamily="18" charset="0"/>
                <a:cs typeface="Arial" panose="020B0604020202020204" pitchFamily="34" charset="0"/>
              </a:rPr>
              <a:t> </a:t>
            </a:r>
            <a:endParaRPr lang="ru-RU" sz="2000" dirty="0" smtClean="0">
              <a:latin typeface="Arial" panose="020B0604020202020204" pitchFamily="34" charset="0"/>
              <a:ea typeface="Times New Roman" panose="02020603050405020304" pitchFamily="18" charset="0"/>
              <a:cs typeface="Arial" panose="020B0604020202020204" pitchFamily="34" charset="0"/>
            </a:endParaRPr>
          </a:p>
          <a:p>
            <a:pPr indent="450215"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Рассмотрено 16 обращений граждан.</a:t>
            </a:r>
          </a:p>
          <a:p>
            <a:pPr indent="447675"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2 наблюдения </a:t>
            </a:r>
            <a:r>
              <a:rPr lang="ru-RU" sz="2000" dirty="0">
                <a:latin typeface="Arial" panose="020B0604020202020204" pitchFamily="34" charset="0"/>
                <a:ea typeface="Times New Roman" panose="02020603050405020304" pitchFamily="18" charset="0"/>
                <a:cs typeface="Arial" panose="020B0604020202020204" pitchFamily="34" charset="0"/>
              </a:rPr>
              <a:t>за информацией, содержащейся на официальных сайтах организаций</a:t>
            </a:r>
            <a:r>
              <a:rPr lang="ru-RU" sz="2000" dirty="0" smtClean="0">
                <a:latin typeface="Arial" panose="020B0604020202020204" pitchFamily="34" charset="0"/>
                <a:ea typeface="Times New Roman" panose="02020603050405020304" pitchFamily="18" charset="0"/>
                <a:cs typeface="Arial" panose="020B0604020202020204" pitchFamily="34" charset="0"/>
              </a:rPr>
              <a:t>. </a:t>
            </a:r>
          </a:p>
          <a:p>
            <a:pPr indent="447675"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2 выездных обследования.</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indent="447675" algn="just"/>
            <a:r>
              <a:rPr lang="ru-RU" sz="2000" dirty="0">
                <a:latin typeface="Arial" panose="020B0604020202020204" pitchFamily="34" charset="0"/>
                <a:ea typeface="Times New Roman" panose="02020603050405020304" pitchFamily="18" charset="0"/>
                <a:cs typeface="Arial" panose="020B0604020202020204" pitchFamily="34" charset="0"/>
              </a:rPr>
              <a:t>Информация на </a:t>
            </a:r>
            <a:r>
              <a:rPr lang="ru-RU" sz="2000" dirty="0" smtClean="0">
                <a:latin typeface="Arial" panose="020B0604020202020204" pitchFamily="34" charset="0"/>
                <a:ea typeface="Times New Roman" panose="02020603050405020304" pitchFamily="18" charset="0"/>
                <a:cs typeface="Arial" panose="020B0604020202020204" pitchFamily="34" charset="0"/>
              </a:rPr>
              <a:t>сайтах, а также в помещениях медицинской организации </a:t>
            </a:r>
            <a:r>
              <a:rPr lang="ru-RU" sz="2000" dirty="0">
                <a:latin typeface="Arial" panose="020B0604020202020204" pitchFamily="34" charset="0"/>
                <a:ea typeface="Times New Roman" panose="02020603050405020304" pitchFamily="18" charset="0"/>
                <a:cs typeface="Arial" panose="020B0604020202020204" pitchFamily="34" charset="0"/>
              </a:rPr>
              <a:t>зачастую предоставляется не в полном объеме</a:t>
            </a:r>
            <a:r>
              <a:rPr lang="ru-RU" sz="2000" dirty="0" smtClean="0">
                <a:latin typeface="Arial" panose="020B0604020202020204" pitchFamily="34" charset="0"/>
                <a:ea typeface="Times New Roman" panose="02020603050405020304" pitchFamily="18" charset="0"/>
                <a:cs typeface="Arial" panose="020B0604020202020204" pitchFamily="34" charset="0"/>
              </a:rPr>
              <a:t>.</a:t>
            </a:r>
            <a:r>
              <a:rPr lang="ru-RU" sz="2000" dirty="0">
                <a:latin typeface="Arial" panose="020B0604020202020204" pitchFamily="34" charset="0"/>
                <a:ea typeface="Times New Roman" panose="02020603050405020304" pitchFamily="18" charset="0"/>
                <a:cs typeface="Arial" panose="020B0604020202020204" pitchFamily="34" charset="0"/>
              </a:rPr>
              <a:t> </a:t>
            </a:r>
            <a:endParaRPr lang="ru-RU" sz="2000" dirty="0" smtClean="0">
              <a:latin typeface="Arial" panose="020B0604020202020204" pitchFamily="34" charset="0"/>
              <a:ea typeface="Times New Roman" panose="02020603050405020304" pitchFamily="18" charset="0"/>
              <a:cs typeface="Arial" panose="020B0604020202020204" pitchFamily="34" charset="0"/>
            </a:endParaRPr>
          </a:p>
          <a:p>
            <a:pPr indent="447675" algn="just"/>
            <a:r>
              <a:rPr lang="ru-RU" sz="2000" dirty="0" smtClean="0">
                <a:latin typeface="Arial" panose="020B0604020202020204" pitchFamily="34" charset="0"/>
                <a:ea typeface="Times New Roman" panose="02020603050405020304" pitchFamily="18" charset="0"/>
                <a:cs typeface="Arial" panose="020B0604020202020204" pitchFamily="34" charset="0"/>
              </a:rPr>
              <a:t>Юридическим </a:t>
            </a:r>
            <a:r>
              <a:rPr lang="ru-RU" sz="2000" dirty="0">
                <a:latin typeface="Arial" panose="020B0604020202020204" pitchFamily="34" charset="0"/>
                <a:ea typeface="Times New Roman" panose="02020603050405020304" pitchFamily="18" charset="0"/>
                <a:cs typeface="Arial" panose="020B0604020202020204" pitchFamily="34" charset="0"/>
              </a:rPr>
              <a:t>лицам выданы  </a:t>
            </a:r>
            <a:r>
              <a:rPr lang="ru-RU" sz="2000" dirty="0" smtClean="0">
                <a:latin typeface="Arial" panose="020B0604020202020204" pitchFamily="34" charset="0"/>
                <a:ea typeface="Times New Roman" panose="02020603050405020304" pitchFamily="18" charset="0"/>
                <a:cs typeface="Arial" panose="020B0604020202020204" pitchFamily="34" charset="0"/>
              </a:rPr>
              <a:t>рекомендации, объявлены предостережения.</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indent="447675" algn="just">
              <a:spcAft>
                <a:spcPts val="0"/>
              </a:spcAft>
            </a:pPr>
            <a:endParaRPr lang="ru-RU" sz="2000" dirty="0" smtClean="0">
              <a:latin typeface="Arial" panose="020B0604020202020204" pitchFamily="34" charset="0"/>
              <a:ea typeface="Times New Roman" panose="02020603050405020304" pitchFamily="18" charset="0"/>
              <a:cs typeface="Arial" panose="020B0604020202020204" pitchFamily="34" charset="0"/>
            </a:endParaRPr>
          </a:p>
          <a:p>
            <a:pPr indent="447675" algn="just">
              <a:spcAft>
                <a:spcPts val="0"/>
              </a:spcAft>
            </a:pPr>
            <a:r>
              <a:rPr lang="ru-RU" sz="2000" dirty="0" smtClean="0">
                <a:latin typeface="Arial" panose="020B0604020202020204" pitchFamily="34" charset="0"/>
                <a:ea typeface="Times New Roman" panose="02020603050405020304" pitchFamily="18" charset="0"/>
                <a:cs typeface="Arial" panose="020B0604020202020204" pitchFamily="34" charset="0"/>
              </a:rPr>
              <a:t>На сайтах медицинских организаций, а также в самом помещении должна быть актуальная информация:</a:t>
            </a:r>
            <a:endParaRPr lang="ru-RU"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Wingdings" panose="05000000000000000000" pitchFamily="2" charset="2"/>
              <a:buChar char="q"/>
            </a:pPr>
            <a:r>
              <a:rPr lang="ru-RU" sz="2000" dirty="0">
                <a:latin typeface="Arial" panose="020B0604020202020204" pitchFamily="34" charset="0"/>
                <a:ea typeface="Times New Roman" panose="02020603050405020304" pitchFamily="18" charset="0"/>
                <a:cs typeface="Arial" panose="020B0604020202020204" pitchFamily="34" charset="0"/>
              </a:rPr>
              <a:t>данные ЕГРЮЛ;</a:t>
            </a:r>
          </a:p>
          <a:p>
            <a:pPr marL="342900" indent="-342900" algn="just">
              <a:spcAft>
                <a:spcPts val="0"/>
              </a:spcAft>
              <a:buFont typeface="Wingdings" panose="05000000000000000000" pitchFamily="2" charset="2"/>
              <a:buChar char="q"/>
            </a:pPr>
            <a:r>
              <a:rPr lang="ru-RU" sz="2000" dirty="0">
                <a:latin typeface="Arial" panose="020B0604020202020204" pitchFamily="34" charset="0"/>
                <a:ea typeface="Times New Roman" panose="02020603050405020304" pitchFamily="18" charset="0"/>
                <a:cs typeface="Arial" panose="020B0604020202020204" pitchFamily="34" charset="0"/>
              </a:rPr>
              <a:t>сведения о лицензии;</a:t>
            </a:r>
          </a:p>
          <a:p>
            <a:pPr marL="342900" indent="-342900" algn="just">
              <a:spcAft>
                <a:spcPts val="0"/>
              </a:spcAft>
              <a:buFont typeface="Wingdings" panose="05000000000000000000" pitchFamily="2" charset="2"/>
              <a:buChar char="q"/>
            </a:pPr>
            <a:r>
              <a:rPr lang="ru-RU" sz="2000" dirty="0">
                <a:latin typeface="Arial" panose="020B0604020202020204" pitchFamily="34" charset="0"/>
                <a:ea typeface="Times New Roman" panose="02020603050405020304" pitchFamily="18" charset="0"/>
                <a:cs typeface="Arial" panose="020B0604020202020204" pitchFamily="34" charset="0"/>
              </a:rPr>
              <a:t>перечень платных </a:t>
            </a:r>
            <a:r>
              <a:rPr lang="ru-RU" sz="2000" dirty="0" smtClean="0">
                <a:latin typeface="Arial" panose="020B0604020202020204" pitchFamily="34" charset="0"/>
                <a:ea typeface="Times New Roman" panose="02020603050405020304" pitchFamily="18" charset="0"/>
                <a:cs typeface="Arial" panose="020B0604020202020204" pitchFamily="34" charset="0"/>
              </a:rPr>
              <a:t>медицинских услуг; </a:t>
            </a:r>
          </a:p>
          <a:p>
            <a:pPr marL="342900" indent="-342900" algn="just">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цены </a:t>
            </a:r>
            <a:r>
              <a:rPr lang="ru-RU" sz="2000" dirty="0">
                <a:latin typeface="Arial" panose="020B0604020202020204" pitchFamily="34" charset="0"/>
                <a:ea typeface="Times New Roman" panose="02020603050405020304" pitchFamily="18" charset="0"/>
                <a:cs typeface="Arial" panose="020B0604020202020204" pitchFamily="34" charset="0"/>
              </a:rPr>
              <a:t>в рублях;</a:t>
            </a:r>
          </a:p>
          <a:p>
            <a:pPr marL="342900" indent="-342900" algn="just">
              <a:spcAft>
                <a:spcPts val="0"/>
              </a:spcAft>
              <a:buFont typeface="Wingdings" panose="05000000000000000000" pitchFamily="2" charset="2"/>
              <a:buChar char="q"/>
            </a:pPr>
            <a:r>
              <a:rPr lang="ru-RU" sz="2000" dirty="0">
                <a:latin typeface="Arial" panose="020B0604020202020204" pitchFamily="34" charset="0"/>
                <a:ea typeface="Times New Roman" panose="02020603050405020304" pitchFamily="18" charset="0"/>
                <a:cs typeface="Arial" panose="020B0604020202020204" pitchFamily="34" charset="0"/>
              </a:rPr>
              <a:t>сведения  </a:t>
            </a:r>
            <a:r>
              <a:rPr lang="ru-RU" sz="2000" dirty="0" smtClean="0">
                <a:latin typeface="Arial" panose="020B0604020202020204" pitchFamily="34" charset="0"/>
                <a:ea typeface="Times New Roman" panose="02020603050405020304" pitchFamily="18" charset="0"/>
                <a:cs typeface="Arial" panose="020B0604020202020204" pitchFamily="34" charset="0"/>
              </a:rPr>
              <a:t>об образовании </a:t>
            </a:r>
          </a:p>
          <a:p>
            <a:pPr marL="342900" indent="-342900" algn="just">
              <a:spcAft>
                <a:spcPts val="0"/>
              </a:spcAft>
              <a:buFont typeface="Wingdings" panose="05000000000000000000" pitchFamily="2" charset="2"/>
              <a:buChar char="q"/>
            </a:pPr>
            <a:r>
              <a:rPr lang="ru-RU" sz="2000" dirty="0" smtClean="0">
                <a:latin typeface="Arial" panose="020B0604020202020204" pitchFamily="34" charset="0"/>
                <a:ea typeface="Times New Roman" panose="02020603050405020304" pitchFamily="18" charset="0"/>
                <a:cs typeface="Arial" panose="020B0604020202020204" pitchFamily="34" charset="0"/>
              </a:rPr>
              <a:t>график </a:t>
            </a:r>
            <a:r>
              <a:rPr lang="ru-RU" sz="2000" dirty="0">
                <a:latin typeface="Arial" panose="020B0604020202020204" pitchFamily="34" charset="0"/>
                <a:ea typeface="Times New Roman" panose="02020603050405020304" pitchFamily="18" charset="0"/>
                <a:cs typeface="Arial" panose="020B0604020202020204" pitchFamily="34" charset="0"/>
              </a:rPr>
              <a:t>работы;</a:t>
            </a:r>
          </a:p>
          <a:p>
            <a:pPr marL="342900" indent="-342900" algn="just">
              <a:spcAft>
                <a:spcPts val="0"/>
              </a:spcAft>
              <a:buFont typeface="Wingdings" panose="05000000000000000000" pitchFamily="2" charset="2"/>
              <a:buChar char="q"/>
            </a:pPr>
            <a:r>
              <a:rPr lang="ru-RU" sz="2000" dirty="0">
                <a:latin typeface="Arial" panose="020B0604020202020204" pitchFamily="34" charset="0"/>
                <a:ea typeface="Times New Roman" panose="02020603050405020304" pitchFamily="18" charset="0"/>
                <a:cs typeface="Arial" panose="020B0604020202020204" pitchFamily="34" charset="0"/>
              </a:rPr>
              <a:t>адреса и </a:t>
            </a:r>
            <a:r>
              <a:rPr lang="ru-RU" sz="2000" dirty="0" smtClean="0">
                <a:latin typeface="Arial" panose="020B0604020202020204" pitchFamily="34" charset="0"/>
                <a:ea typeface="Times New Roman" panose="02020603050405020304" pitchFamily="18" charset="0"/>
                <a:cs typeface="Arial" panose="020B0604020202020204" pitchFamily="34" charset="0"/>
              </a:rPr>
              <a:t>тел. </a:t>
            </a:r>
            <a:r>
              <a:rPr lang="ru-RU" sz="2000" dirty="0">
                <a:latin typeface="Arial" panose="020B0604020202020204" pitchFamily="34" charset="0"/>
                <a:ea typeface="Times New Roman" panose="02020603050405020304" pitchFamily="18" charset="0"/>
                <a:cs typeface="Arial" panose="020B0604020202020204" pitchFamily="34" charset="0"/>
              </a:rPr>
              <a:t>надзорных органов</a:t>
            </a:r>
            <a:r>
              <a:rPr lang="ru-RU" sz="2000" dirty="0" smtClean="0">
                <a:latin typeface="Arial" panose="020B0604020202020204" pitchFamily="34" charset="0"/>
                <a:ea typeface="Times New Roman" panose="02020603050405020304" pitchFamily="18" charset="0"/>
                <a:cs typeface="Arial" panose="020B0604020202020204" pitchFamily="34" charset="0"/>
              </a:rPr>
              <a:t>.</a:t>
            </a:r>
            <a:endParaRPr lang="ru-RU"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2052" name="Picture 4"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873" y="4220617"/>
            <a:ext cx="3615665" cy="241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085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640960" cy="6647974"/>
          </a:xfrm>
          <a:prstGeom prst="rect">
            <a:avLst/>
          </a:prstGeom>
        </p:spPr>
        <p:txBody>
          <a:bodyPr wrap="square">
            <a:spAutoFit/>
          </a:bodyPr>
          <a:lstStyle/>
          <a:p>
            <a:pPr algn="ctr">
              <a:spcAft>
                <a:spcPts val="0"/>
              </a:spcAft>
            </a:pPr>
            <a:r>
              <a:rPr lang="ru-RU" sz="2800" b="1" dirty="0">
                <a:latin typeface="Arial" panose="020B0604020202020204" pitchFamily="34" charset="0"/>
                <a:ea typeface="Times New Roman" panose="02020603050405020304" pitchFamily="18" charset="0"/>
                <a:cs typeface="Arial" panose="020B0604020202020204" pitchFamily="34" charset="0"/>
              </a:rPr>
              <a:t>Платные образовательные услуги</a:t>
            </a:r>
            <a:endParaRPr lang="ru-RU" sz="2400" dirty="0">
              <a:latin typeface="Arial" panose="020B0604020202020204" pitchFamily="34" charset="0"/>
              <a:ea typeface="Times New Roman" panose="02020603050405020304" pitchFamily="18" charset="0"/>
              <a:cs typeface="Arial" panose="020B0604020202020204" pitchFamily="34" charset="0"/>
            </a:endParaRPr>
          </a:p>
          <a:p>
            <a:pPr indent="450215" algn="just">
              <a:spcAft>
                <a:spcPts val="0"/>
              </a:spcAft>
            </a:pPr>
            <a:r>
              <a:rPr lang="ru-RU" b="1" dirty="0">
                <a:latin typeface="Arial" panose="020B0604020202020204" pitchFamily="34" charset="0"/>
                <a:ea typeface="Times New Roman" panose="02020603050405020304" pitchFamily="18" charset="0"/>
                <a:cs typeface="Arial" panose="020B0604020202020204" pitchFamily="34" charset="0"/>
              </a:rPr>
              <a:t> </a:t>
            </a:r>
            <a:endParaRPr lang="ru-RU" b="1" dirty="0" smtClean="0">
              <a:latin typeface="Arial" panose="020B0604020202020204" pitchFamily="34" charset="0"/>
              <a:ea typeface="Times New Roman" panose="02020603050405020304" pitchFamily="18" charset="0"/>
              <a:cs typeface="Arial" panose="020B0604020202020204" pitchFamily="34" charset="0"/>
            </a:endParaRPr>
          </a:p>
          <a:p>
            <a:pPr indent="450215" algn="just">
              <a:spcAft>
                <a:spcPts val="0"/>
              </a:spcAft>
            </a:pPr>
            <a:r>
              <a:rPr lang="ru-RU" sz="2000" b="1" dirty="0" smtClean="0"/>
              <a:t>Наблюдение </a:t>
            </a:r>
            <a:r>
              <a:rPr lang="ru-RU" sz="2000" b="1" dirty="0"/>
              <a:t>в сети Интернет</a:t>
            </a:r>
            <a:endParaRPr lang="ru-RU" sz="2000" dirty="0"/>
          </a:p>
          <a:p>
            <a:r>
              <a:rPr lang="ru-RU" sz="2000" u="sng" dirty="0"/>
              <a:t>ГБУДО «Детская художественная школа № 1», г. Каменск-Уральский, </a:t>
            </a:r>
            <a:r>
              <a:rPr lang="ru-RU" sz="2000" u="sng" dirty="0" smtClean="0"/>
              <a:t>БПК, 18</a:t>
            </a:r>
            <a:r>
              <a:rPr lang="ru-RU" sz="2000" u="sng" dirty="0"/>
              <a:t>.</a:t>
            </a:r>
            <a:r>
              <a:rPr lang="ru-RU" sz="2000" dirty="0"/>
              <a:t> Обнаружены нарушения: Типовая форма договора, используемая для потребителей, содержит недопустимые условия (оплата услуг только в безналичном порядке).</a:t>
            </a:r>
          </a:p>
          <a:p>
            <a:r>
              <a:rPr lang="ru-RU" sz="2000" b="1" dirty="0"/>
              <a:t>20 наблюдений</a:t>
            </a:r>
            <a:r>
              <a:rPr lang="ru-RU" sz="2000" dirty="0"/>
              <a:t> по ГИС МТ в отношении участников оборота молочной продукции, которые обеспечивают питание учащихся школ и детских садов.</a:t>
            </a:r>
          </a:p>
          <a:p>
            <a:r>
              <a:rPr lang="ru-RU" sz="2000" b="1" dirty="0"/>
              <a:t>Выездное обследование</a:t>
            </a:r>
            <a:endParaRPr lang="ru-RU" sz="2000" dirty="0"/>
          </a:p>
          <a:p>
            <a:r>
              <a:rPr lang="ru-RU" sz="2000" u="sng" dirty="0"/>
              <a:t>ФГАОУ «</a:t>
            </a:r>
            <a:r>
              <a:rPr lang="ru-RU" sz="2000" u="sng" dirty="0" err="1"/>
              <a:t>УрФУ</a:t>
            </a:r>
            <a:r>
              <a:rPr lang="ru-RU" sz="2000" u="sng" dirty="0"/>
              <a:t>» г. Каменск-Уральский, Ленина ул., д. 34. </a:t>
            </a:r>
            <a:endParaRPr lang="ru-RU" sz="2000" u="sng" dirty="0" smtClean="0"/>
          </a:p>
          <a:p>
            <a:r>
              <a:rPr lang="ru-RU" sz="2000" dirty="0" smtClean="0"/>
              <a:t>Отсутствует информация </a:t>
            </a:r>
            <a:r>
              <a:rPr lang="ru-RU" sz="2000" dirty="0"/>
              <a:t>об </a:t>
            </a:r>
            <a:r>
              <a:rPr lang="ru-RU" sz="2000" dirty="0" smtClean="0"/>
              <a:t>оказываемых </a:t>
            </a:r>
            <a:r>
              <a:rPr lang="ru-RU" sz="2000" dirty="0"/>
              <a:t>платных </a:t>
            </a:r>
            <a:r>
              <a:rPr lang="ru-RU" sz="2000" dirty="0" smtClean="0"/>
              <a:t> услугах. </a:t>
            </a:r>
          </a:p>
          <a:p>
            <a:r>
              <a:rPr lang="ru-RU" sz="2000" b="1" dirty="0" smtClean="0"/>
              <a:t>О </a:t>
            </a:r>
            <a:r>
              <a:rPr lang="ru-RU" sz="2000" b="1" dirty="0"/>
              <a:t>судебных мерах</a:t>
            </a:r>
            <a:endParaRPr lang="ru-RU" sz="2000" dirty="0"/>
          </a:p>
          <a:p>
            <a:r>
              <a:rPr lang="ru-RU" sz="2000" dirty="0"/>
              <a:t>Дано заключение в защиту прав </a:t>
            </a:r>
            <a:endParaRPr lang="ru-RU" sz="2000" dirty="0" smtClean="0"/>
          </a:p>
          <a:p>
            <a:r>
              <a:rPr lang="ru-RU" sz="2000" dirty="0" smtClean="0"/>
              <a:t>потребителя </a:t>
            </a:r>
            <a:r>
              <a:rPr lang="ru-RU" sz="2000" dirty="0"/>
              <a:t>по иску потребителя к  </a:t>
            </a:r>
            <a:endParaRPr lang="ru-RU" sz="2000" dirty="0" smtClean="0"/>
          </a:p>
          <a:p>
            <a:r>
              <a:rPr lang="ru-RU" sz="2000" dirty="0" smtClean="0"/>
              <a:t>ООО </a:t>
            </a:r>
            <a:r>
              <a:rPr lang="ru-RU" sz="2000" dirty="0"/>
              <a:t>«</a:t>
            </a:r>
            <a:r>
              <a:rPr lang="ru-RU" sz="2000" dirty="0" err="1"/>
              <a:t>ГикБреинс</a:t>
            </a:r>
            <a:r>
              <a:rPr lang="ru-RU" sz="2000" dirty="0"/>
              <a:t>» </a:t>
            </a:r>
            <a:endParaRPr lang="ru-RU" sz="2000" dirty="0" smtClean="0"/>
          </a:p>
          <a:p>
            <a:r>
              <a:rPr lang="ru-RU" sz="2000" dirty="0" smtClean="0"/>
              <a:t>(</a:t>
            </a:r>
            <a:r>
              <a:rPr lang="ru-RU" sz="2000" dirty="0"/>
              <a:t>образование в сети Интернет). </a:t>
            </a:r>
            <a:endParaRPr lang="ru-RU" sz="2000" dirty="0" smtClean="0"/>
          </a:p>
          <a:p>
            <a:r>
              <a:rPr lang="ru-RU" sz="2000" dirty="0" smtClean="0"/>
              <a:t>Потребитель </a:t>
            </a:r>
            <a:r>
              <a:rPr lang="ru-RU" sz="2000" dirty="0"/>
              <a:t>решил отказаться </a:t>
            </a:r>
            <a:endParaRPr lang="ru-RU" sz="2000" dirty="0" smtClean="0"/>
          </a:p>
          <a:p>
            <a:r>
              <a:rPr lang="ru-RU" sz="2000" dirty="0" smtClean="0"/>
              <a:t>от </a:t>
            </a:r>
            <a:r>
              <a:rPr lang="ru-RU" sz="2000" dirty="0"/>
              <a:t>договора, </a:t>
            </a:r>
            <a:r>
              <a:rPr lang="ru-RU" sz="2000" dirty="0" smtClean="0"/>
              <a:t>но </a:t>
            </a:r>
            <a:r>
              <a:rPr lang="ru-RU" sz="2000" dirty="0"/>
              <a:t>денежные средства </a:t>
            </a:r>
            <a:endParaRPr lang="ru-RU" sz="2000" dirty="0" smtClean="0"/>
          </a:p>
          <a:p>
            <a:r>
              <a:rPr lang="ru-RU" sz="2000" dirty="0" smtClean="0"/>
              <a:t>за </a:t>
            </a:r>
            <a:r>
              <a:rPr lang="ru-RU" sz="2000" dirty="0"/>
              <a:t>обучение ему не вернули. </a:t>
            </a:r>
            <a:endParaRPr lang="ru-RU" sz="2000" dirty="0" smtClean="0"/>
          </a:p>
          <a:p>
            <a:r>
              <a:rPr lang="ru-RU" sz="2000" dirty="0" smtClean="0"/>
              <a:t>Требования удовлетворены.</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074"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4126289"/>
            <a:ext cx="4320480" cy="25382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964488" cy="7294305"/>
          </a:xfrm>
          <a:prstGeom prst="rect">
            <a:avLst/>
          </a:prstGeom>
        </p:spPr>
        <p:txBody>
          <a:bodyPr wrap="square">
            <a:spAutoFit/>
          </a:bodyPr>
          <a:lstStyle/>
          <a:p>
            <a:pPr algn="ctr">
              <a:spcAft>
                <a:spcPts val="0"/>
              </a:spcAft>
            </a:pPr>
            <a:r>
              <a:rPr lang="ru-RU" sz="2400" b="1" dirty="0">
                <a:latin typeface="Arial" panose="020B0604020202020204" pitchFamily="34" charset="0"/>
                <a:ea typeface="Times New Roman" panose="02020603050405020304" pitchFamily="18" charset="0"/>
                <a:cs typeface="Arial" panose="020B0604020202020204" pitchFamily="34" charset="0"/>
              </a:rPr>
              <a:t>Транспортные </a:t>
            </a:r>
            <a:r>
              <a:rPr lang="ru-RU" sz="2400" b="1" dirty="0" smtClean="0">
                <a:latin typeface="Arial" panose="020B0604020202020204" pitchFamily="34" charset="0"/>
                <a:ea typeface="Times New Roman" panose="02020603050405020304" pitchFamily="18" charset="0"/>
                <a:cs typeface="Arial" panose="020B0604020202020204" pitchFamily="34" charset="0"/>
              </a:rPr>
              <a:t>услуги</a:t>
            </a:r>
          </a:p>
          <a:p>
            <a:endParaRPr lang="ru-RU" sz="2400" b="1" dirty="0">
              <a:latin typeface="Arial" panose="020B0604020202020204" pitchFamily="34" charset="0"/>
              <a:cs typeface="Arial" panose="020B0604020202020204" pitchFamily="34" charset="0"/>
            </a:endParaRPr>
          </a:p>
          <a:p>
            <a:r>
              <a:rPr lang="ru-RU" sz="2000" dirty="0" smtClean="0"/>
              <a:t>В </a:t>
            </a:r>
            <a:r>
              <a:rPr lang="ru-RU" sz="2000" dirty="0"/>
              <a:t>2024 г. </a:t>
            </a:r>
            <a:r>
              <a:rPr lang="ru-RU" sz="2000" dirty="0" smtClean="0"/>
              <a:t> Рассмотрено 10 </a:t>
            </a:r>
            <a:r>
              <a:rPr lang="ru-RU" sz="2000" dirty="0"/>
              <a:t>обращений </a:t>
            </a:r>
            <a:r>
              <a:rPr lang="ru-RU" sz="2000" dirty="0" smtClean="0"/>
              <a:t>граждан</a:t>
            </a:r>
            <a:endParaRPr lang="ru-RU" sz="2000" dirty="0"/>
          </a:p>
          <a:p>
            <a:r>
              <a:rPr lang="ru-RU" sz="2000" b="1" dirty="0" smtClean="0"/>
              <a:t>Контрольные </a:t>
            </a:r>
            <a:r>
              <a:rPr lang="ru-RU" sz="2000" b="1" dirty="0"/>
              <a:t>(надзорные) мероприятия (наблюдения)</a:t>
            </a:r>
            <a:endParaRPr lang="ru-RU" sz="2000" dirty="0"/>
          </a:p>
          <a:p>
            <a:r>
              <a:rPr lang="ru-RU" sz="2000" u="sng" dirty="0"/>
              <a:t>ИП  Рыбалов М.В. (г. Сухой Лог</a:t>
            </a:r>
            <a:r>
              <a:rPr lang="ru-RU" sz="2000" u="sng" dirty="0" smtClean="0"/>
              <a:t>). о</a:t>
            </a:r>
            <a:r>
              <a:rPr lang="ru-RU" sz="2000" dirty="0" smtClean="0"/>
              <a:t>казывает  </a:t>
            </a:r>
            <a:r>
              <a:rPr lang="ru-RU" sz="2000" dirty="0"/>
              <a:t>услуги перевозки </a:t>
            </a:r>
            <a:r>
              <a:rPr lang="ru-RU" sz="2000" dirty="0" smtClean="0"/>
              <a:t>пассажиров </a:t>
            </a:r>
            <a:r>
              <a:rPr lang="ru-RU" sz="2000" dirty="0"/>
              <a:t>общественным </a:t>
            </a:r>
            <a:r>
              <a:rPr lang="ru-RU" sz="2000" dirty="0" smtClean="0"/>
              <a:t>транспортом</a:t>
            </a:r>
            <a:r>
              <a:rPr lang="ru-RU" sz="2000" dirty="0"/>
              <a:t>, </a:t>
            </a:r>
            <a:r>
              <a:rPr lang="ru-RU" sz="2000" dirty="0" smtClean="0"/>
              <a:t>не </a:t>
            </a:r>
            <a:r>
              <a:rPr lang="ru-RU" sz="2000" dirty="0"/>
              <a:t>предоставляя возможность оплаты </a:t>
            </a:r>
            <a:r>
              <a:rPr lang="ru-RU" sz="2000" dirty="0" smtClean="0"/>
              <a:t>безналичным </a:t>
            </a:r>
            <a:r>
              <a:rPr lang="ru-RU" sz="2000" dirty="0"/>
              <a:t>способом.</a:t>
            </a:r>
          </a:p>
          <a:p>
            <a:r>
              <a:rPr lang="ru-RU" sz="2000" dirty="0" smtClean="0"/>
              <a:t>ООО </a:t>
            </a:r>
            <a:r>
              <a:rPr lang="ru-RU" sz="2000" dirty="0"/>
              <a:t>«Экспресс Сити», допустило </a:t>
            </a:r>
            <a:r>
              <a:rPr lang="ru-RU" sz="2000" dirty="0" smtClean="0"/>
              <a:t>срывы </a:t>
            </a:r>
            <a:r>
              <a:rPr lang="ru-RU" sz="2000" dirty="0"/>
              <a:t>рейсов без предоставления </a:t>
            </a:r>
            <a:r>
              <a:rPr lang="ru-RU" sz="2000" dirty="0" smtClean="0"/>
              <a:t>резервных </a:t>
            </a:r>
            <a:r>
              <a:rPr lang="ru-RU" sz="2000" dirty="0"/>
              <a:t>транспортных </a:t>
            </a:r>
            <a:r>
              <a:rPr lang="ru-RU" sz="2000" dirty="0" smtClean="0"/>
              <a:t>средств. </a:t>
            </a:r>
          </a:p>
          <a:p>
            <a:endParaRPr lang="ru-RU" sz="2000" dirty="0" smtClean="0"/>
          </a:p>
          <a:p>
            <a:r>
              <a:rPr lang="ru-RU" sz="2000" b="1" dirty="0" smtClean="0"/>
              <a:t>Судебная </a:t>
            </a:r>
            <a:r>
              <a:rPr lang="ru-RU" sz="2000" b="1" dirty="0"/>
              <a:t>защита </a:t>
            </a:r>
            <a:endParaRPr lang="ru-RU" sz="2000" dirty="0"/>
          </a:p>
          <a:p>
            <a:r>
              <a:rPr lang="ru-RU" sz="2000" dirty="0" smtClean="0"/>
              <a:t>ПАО </a:t>
            </a:r>
            <a:r>
              <a:rPr lang="ru-RU" sz="2000" dirty="0"/>
              <a:t>«Аэрофлот» отказалось </a:t>
            </a:r>
            <a:endParaRPr lang="ru-RU" sz="2000" dirty="0" smtClean="0"/>
          </a:p>
          <a:p>
            <a:r>
              <a:rPr lang="ru-RU" sz="2000" dirty="0" smtClean="0"/>
              <a:t>в </a:t>
            </a:r>
            <a:r>
              <a:rPr lang="ru-RU" sz="2000" dirty="0"/>
              <a:t>одностороннем порядке </a:t>
            </a:r>
            <a:endParaRPr lang="ru-RU" sz="2000" dirty="0" smtClean="0"/>
          </a:p>
          <a:p>
            <a:r>
              <a:rPr lang="ru-RU" sz="2000" dirty="0" smtClean="0"/>
              <a:t>от </a:t>
            </a:r>
            <a:r>
              <a:rPr lang="ru-RU" sz="2000" dirty="0"/>
              <a:t>исполнения </a:t>
            </a:r>
            <a:r>
              <a:rPr lang="ru-RU" sz="2000" dirty="0" smtClean="0"/>
              <a:t>договора перевозки, </a:t>
            </a:r>
          </a:p>
          <a:p>
            <a:r>
              <a:rPr lang="ru-RU" sz="2000" dirty="0" smtClean="0"/>
              <a:t>путем </a:t>
            </a:r>
            <a:r>
              <a:rPr lang="ru-RU" sz="2000" dirty="0"/>
              <a:t>аннулирования авиабилета </a:t>
            </a:r>
            <a:endParaRPr lang="ru-RU" sz="2000" dirty="0" smtClean="0"/>
          </a:p>
          <a:p>
            <a:r>
              <a:rPr lang="ru-RU" sz="2000" dirty="0" smtClean="0"/>
              <a:t>по </a:t>
            </a:r>
            <a:r>
              <a:rPr lang="ru-RU" sz="2000" dirty="0"/>
              <a:t>причине некорректной информации </a:t>
            </a:r>
            <a:endParaRPr lang="ru-RU" sz="2000" dirty="0" smtClean="0"/>
          </a:p>
          <a:p>
            <a:r>
              <a:rPr lang="ru-RU" sz="2000" dirty="0" smtClean="0"/>
              <a:t>о </a:t>
            </a:r>
            <a:r>
              <a:rPr lang="ru-RU" sz="2000" dirty="0"/>
              <a:t>тарифах, которая привела к ошибке. </a:t>
            </a:r>
            <a:endParaRPr lang="ru-RU" sz="2000" dirty="0" smtClean="0"/>
          </a:p>
          <a:p>
            <a:r>
              <a:rPr lang="ru-RU" sz="2000" dirty="0" smtClean="0"/>
              <a:t>Судом </a:t>
            </a:r>
            <a:r>
              <a:rPr lang="ru-RU" sz="2000" dirty="0"/>
              <a:t>требования истца удовлетворены. </a:t>
            </a:r>
            <a:endParaRPr lang="ru-RU" sz="2000" dirty="0" smtClean="0"/>
          </a:p>
          <a:p>
            <a:r>
              <a:rPr lang="ru-RU" sz="2000" dirty="0" smtClean="0"/>
              <a:t>Также </a:t>
            </a:r>
            <a:r>
              <a:rPr lang="ru-RU" sz="2000" dirty="0"/>
              <a:t>компенсирован моральный </a:t>
            </a:r>
            <a:endParaRPr lang="ru-RU" sz="2000" dirty="0" smtClean="0"/>
          </a:p>
          <a:p>
            <a:r>
              <a:rPr lang="ru-RU" sz="2000" dirty="0" smtClean="0"/>
              <a:t>вред </a:t>
            </a:r>
            <a:r>
              <a:rPr lang="ru-RU" sz="2000" dirty="0"/>
              <a:t>и штраф.</a:t>
            </a:r>
          </a:p>
          <a:p>
            <a:r>
              <a:rPr lang="ru-RU" sz="2000" b="1" dirty="0"/>
              <a:t> </a:t>
            </a:r>
            <a:endParaRPr lang="ru-RU" sz="2000" dirty="0"/>
          </a:p>
          <a:p>
            <a:r>
              <a:rPr lang="ru-RU" sz="2000" b="1" dirty="0"/>
              <a:t> </a:t>
            </a:r>
            <a:endParaRPr lang="ru-RU" sz="2000" dirty="0"/>
          </a:p>
          <a:p>
            <a:pPr algn="just">
              <a:spcAft>
                <a:spcPts val="0"/>
              </a:spcAft>
            </a:pPr>
            <a:endParaRPr lang="ru-RU" sz="2000" dirty="0" smtClean="0">
              <a:latin typeface="Arial" panose="020B0604020202020204" pitchFamily="34" charset="0"/>
              <a:ea typeface="Times New Roman" panose="02020603050405020304" pitchFamily="18" charset="0"/>
              <a:cs typeface="Arial" panose="020B0604020202020204" pitchFamily="34" charset="0"/>
            </a:endParaRPr>
          </a:p>
        </p:txBody>
      </p:sp>
      <p:pic>
        <p:nvPicPr>
          <p:cNvPr id="4098"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501008"/>
            <a:ext cx="4128393" cy="30981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45778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775" y="11584"/>
            <a:ext cx="9022287" cy="6894195"/>
          </a:xfrm>
          <a:prstGeom prst="rect">
            <a:avLst/>
          </a:prstGeom>
        </p:spPr>
        <p:txBody>
          <a:bodyPr wrap="square">
            <a:spAutoFit/>
          </a:bodyPr>
          <a:lstStyle/>
          <a:p>
            <a:pPr algn="ctr">
              <a:spcAft>
                <a:spcPts val="0"/>
              </a:spcAft>
            </a:pPr>
            <a:r>
              <a:rPr lang="ru-RU" sz="2400" b="1" dirty="0" smtClean="0">
                <a:latin typeface="Arial" panose="020B0604020202020204" pitchFamily="34" charset="0"/>
                <a:ea typeface="Times New Roman" panose="02020603050405020304" pitchFamily="18" charset="0"/>
                <a:cs typeface="Arial" panose="020B0604020202020204" pitchFamily="34" charset="0"/>
              </a:rPr>
              <a:t>   Туристские </a:t>
            </a:r>
            <a:r>
              <a:rPr lang="ru-RU" sz="2400" b="1" dirty="0">
                <a:latin typeface="Arial" panose="020B0604020202020204" pitchFamily="34" charset="0"/>
                <a:ea typeface="Times New Roman" panose="02020603050405020304" pitchFamily="18" charset="0"/>
                <a:cs typeface="Arial" panose="020B0604020202020204" pitchFamily="34" charset="0"/>
              </a:rPr>
              <a:t>услуги</a:t>
            </a:r>
            <a:endParaRPr lang="ru-RU" sz="2400" dirty="0">
              <a:latin typeface="Arial" panose="020B0604020202020204" pitchFamily="34" charset="0"/>
              <a:ea typeface="Times New Roman" panose="02020603050405020304" pitchFamily="18" charset="0"/>
              <a:cs typeface="Arial" panose="020B0604020202020204" pitchFamily="34" charset="0"/>
            </a:endParaRPr>
          </a:p>
          <a:p>
            <a:r>
              <a:rPr lang="ru-RU" i="1" dirty="0">
                <a:latin typeface="Arial" panose="020B0604020202020204" pitchFamily="34" charset="0"/>
                <a:ea typeface="Times New Roman" panose="02020603050405020304" pitchFamily="18" charset="0"/>
                <a:cs typeface="Arial" panose="020B0604020202020204" pitchFamily="34" charset="0"/>
              </a:rPr>
              <a:t>   </a:t>
            </a:r>
            <a:r>
              <a:rPr lang="ru-RU" b="1" dirty="0">
                <a:latin typeface="Arial" panose="020B0604020202020204" pitchFamily="34" charset="0"/>
                <a:ea typeface="Times New Roman" panose="02020603050405020304" pitchFamily="18" charset="0"/>
                <a:cs typeface="Arial" panose="020B0604020202020204" pitchFamily="34" charset="0"/>
              </a:rPr>
              <a:t> </a:t>
            </a:r>
            <a:r>
              <a:rPr lang="ru-RU" sz="2000" dirty="0" smtClean="0">
                <a:latin typeface="Arial" panose="020B0604020202020204" pitchFamily="34" charset="0"/>
                <a:cs typeface="Arial" panose="020B0604020202020204" pitchFamily="34" charset="0"/>
              </a:rPr>
              <a:t>Рассмотрено </a:t>
            </a:r>
            <a:r>
              <a:rPr lang="ru-RU" sz="2000" dirty="0" smtClean="0"/>
              <a:t> </a:t>
            </a:r>
            <a:r>
              <a:rPr lang="ru-RU" sz="2000" dirty="0"/>
              <a:t>4 обращения граждан с жалобами на туристские </a:t>
            </a:r>
            <a:r>
              <a:rPr lang="ru-RU" sz="2000" dirty="0" smtClean="0"/>
              <a:t>услуги:</a:t>
            </a:r>
            <a:endParaRPr lang="ru-RU" sz="2000" dirty="0"/>
          </a:p>
          <a:p>
            <a:pPr lvl="0"/>
            <a:r>
              <a:rPr lang="ru-RU" sz="2000" dirty="0"/>
              <a:t>по факту отказа в возврате денежных средств в связи с расторжением договора. </a:t>
            </a:r>
          </a:p>
          <a:p>
            <a:pPr lvl="0"/>
            <a:r>
              <a:rPr lang="ru-RU" sz="2000" dirty="0"/>
              <a:t>жалоба на качество тур. услуг (заселили в другой отель).</a:t>
            </a:r>
          </a:p>
          <a:p>
            <a:r>
              <a:rPr lang="ru-RU" sz="2000" b="1" dirty="0"/>
              <a:t>Контрольные мероприятия (наблюдение</a:t>
            </a:r>
            <a:r>
              <a:rPr lang="ru-RU" sz="2000" b="1" dirty="0" smtClean="0"/>
              <a:t>).</a:t>
            </a:r>
            <a:endParaRPr lang="ru-RU" sz="2000" dirty="0"/>
          </a:p>
          <a:p>
            <a:r>
              <a:rPr lang="ru-RU" sz="2000" u="sng" dirty="0"/>
              <a:t>Общество с ограниченной ответственностью "Время путешествий", </a:t>
            </a:r>
            <a:endParaRPr lang="ru-RU" sz="2000" dirty="0"/>
          </a:p>
          <a:p>
            <a:r>
              <a:rPr lang="ru-RU" sz="2000" dirty="0"/>
              <a:t>В договор включены условия ущемляющие права потребителей, которые не предусматривают полный возврат денежных средств в случае отказа потребителя от </a:t>
            </a:r>
            <a:r>
              <a:rPr lang="ru-RU" sz="2000" dirty="0" smtClean="0"/>
              <a:t>договора. </a:t>
            </a:r>
          </a:p>
          <a:p>
            <a:r>
              <a:rPr lang="ru-RU" sz="2000" b="1" dirty="0" smtClean="0"/>
              <a:t>Исковые </a:t>
            </a:r>
            <a:r>
              <a:rPr lang="ru-RU" sz="2000" b="1" dirty="0"/>
              <a:t>заявление в защиту потребителей </a:t>
            </a:r>
            <a:endParaRPr lang="ru-RU" sz="2000" dirty="0"/>
          </a:p>
          <a:p>
            <a:pPr marL="0" lvl="1"/>
            <a:r>
              <a:rPr lang="ru-RU" sz="2000" u="sng" dirty="0"/>
              <a:t>к ООО «Время путешествий». </a:t>
            </a:r>
            <a:endParaRPr lang="ru-RU" sz="2000" u="sng" dirty="0" smtClean="0"/>
          </a:p>
          <a:p>
            <a:pPr marL="0" lvl="1"/>
            <a:r>
              <a:rPr lang="ru-RU" sz="2000" dirty="0" smtClean="0"/>
              <a:t>Потребитель </a:t>
            </a:r>
            <a:r>
              <a:rPr lang="ru-RU" sz="2000" dirty="0"/>
              <a:t>решила отказаться от </a:t>
            </a:r>
            <a:endParaRPr lang="ru-RU" sz="2000" dirty="0" smtClean="0"/>
          </a:p>
          <a:p>
            <a:pPr marL="0" lvl="1"/>
            <a:r>
              <a:rPr lang="ru-RU" sz="2000" dirty="0" smtClean="0"/>
              <a:t>тура</a:t>
            </a:r>
            <a:r>
              <a:rPr lang="ru-RU" sz="2000" dirty="0"/>
              <a:t>, </a:t>
            </a:r>
            <a:r>
              <a:rPr lang="ru-RU" sz="2000" dirty="0" smtClean="0"/>
              <a:t>но </a:t>
            </a:r>
            <a:r>
              <a:rPr lang="ru-RU" sz="2000" dirty="0"/>
              <a:t>денежные средства </a:t>
            </a:r>
            <a:endParaRPr lang="ru-RU" sz="2000" dirty="0" smtClean="0"/>
          </a:p>
          <a:p>
            <a:pPr marL="0" lvl="1"/>
            <a:r>
              <a:rPr lang="ru-RU" sz="2000" dirty="0" smtClean="0"/>
              <a:t>не </a:t>
            </a:r>
            <a:r>
              <a:rPr lang="ru-RU" sz="2000" dirty="0"/>
              <a:t>получила.  </a:t>
            </a:r>
            <a:r>
              <a:rPr lang="ru-RU" sz="2000" dirty="0" smtClean="0"/>
              <a:t>Требования </a:t>
            </a:r>
          </a:p>
          <a:p>
            <a:pPr marL="0" lvl="1"/>
            <a:r>
              <a:rPr lang="ru-RU" sz="2000" dirty="0" smtClean="0"/>
              <a:t>удовлетворены</a:t>
            </a:r>
            <a:r>
              <a:rPr lang="ru-RU" sz="2000" dirty="0"/>
              <a:t>. </a:t>
            </a:r>
            <a:endParaRPr lang="ru-RU" sz="2000" dirty="0" smtClean="0"/>
          </a:p>
          <a:p>
            <a:pPr marL="0" lvl="1"/>
            <a:r>
              <a:rPr lang="ru-RU" sz="2000" u="sng" dirty="0" smtClean="0"/>
              <a:t>к </a:t>
            </a:r>
            <a:r>
              <a:rPr lang="ru-RU" sz="2000" u="sng" dirty="0"/>
              <a:t>ООО «Юнитур-2007»</a:t>
            </a:r>
            <a:r>
              <a:rPr lang="ru-RU" sz="2000" dirty="0"/>
              <a:t> о взыскании </a:t>
            </a:r>
            <a:endParaRPr lang="ru-RU" sz="2000" dirty="0" smtClean="0"/>
          </a:p>
          <a:p>
            <a:pPr marL="0" lvl="1"/>
            <a:r>
              <a:rPr lang="ru-RU" sz="2000" dirty="0" smtClean="0"/>
              <a:t>неустойки </a:t>
            </a:r>
            <a:r>
              <a:rPr lang="ru-RU" sz="2000" dirty="0"/>
              <a:t>по ст. 395 ГК РФ. </a:t>
            </a:r>
            <a:endParaRPr lang="ru-RU" sz="2000" dirty="0" smtClean="0"/>
          </a:p>
          <a:p>
            <a:pPr marL="0" lvl="1"/>
            <a:r>
              <a:rPr lang="ru-RU" sz="2000" dirty="0" smtClean="0"/>
              <a:t>Туроператор </a:t>
            </a:r>
            <a:r>
              <a:rPr lang="ru-RU" sz="2000" dirty="0"/>
              <a:t>в одностороннем </a:t>
            </a:r>
            <a:endParaRPr lang="ru-RU" sz="2000" dirty="0" smtClean="0"/>
          </a:p>
          <a:p>
            <a:pPr marL="0" lvl="1"/>
            <a:r>
              <a:rPr lang="ru-RU" sz="2000" dirty="0" smtClean="0"/>
              <a:t>порядке </a:t>
            </a:r>
            <a:r>
              <a:rPr lang="ru-RU" sz="2000" dirty="0"/>
              <a:t>отменил тур. </a:t>
            </a:r>
            <a:endParaRPr lang="ru-RU" sz="2000" dirty="0" smtClean="0"/>
          </a:p>
          <a:p>
            <a:pPr marL="0" lvl="1"/>
            <a:r>
              <a:rPr lang="ru-RU" sz="2000" dirty="0" smtClean="0"/>
              <a:t>Денежные </a:t>
            </a:r>
            <a:r>
              <a:rPr lang="ru-RU" sz="2000" dirty="0"/>
              <a:t>средства вернул </a:t>
            </a:r>
            <a:endParaRPr lang="ru-RU" sz="2000" dirty="0" smtClean="0"/>
          </a:p>
          <a:p>
            <a:pPr marL="0" lvl="1"/>
            <a:r>
              <a:rPr lang="ru-RU" sz="2000" dirty="0" smtClean="0"/>
              <a:t>несвоевременно</a:t>
            </a:r>
            <a:r>
              <a:rPr lang="ru-RU" sz="2000" dirty="0"/>
              <a:t>. Удовлетворено.</a:t>
            </a:r>
          </a:p>
          <a:p>
            <a:pPr>
              <a:spcAft>
                <a:spcPts val="0"/>
              </a:spcAft>
            </a:pPr>
            <a:endParaRPr lang="ru-RU" dirty="0">
              <a:latin typeface="Arial" panose="020B0604020202020204" pitchFamily="34" charset="0"/>
              <a:ea typeface="Times New Roman" panose="02020603050405020304" pitchFamily="18" charset="0"/>
              <a:cs typeface="Arial" panose="020B0604020202020204" pitchFamily="34" charset="0"/>
            </a:endParaRPr>
          </a:p>
        </p:txBody>
      </p:sp>
      <p:sp>
        <p:nvSpPr>
          <p:cNvPr id="4" name="Прямоугольник 3"/>
          <p:cNvSpPr/>
          <p:nvPr/>
        </p:nvSpPr>
        <p:spPr>
          <a:xfrm>
            <a:off x="323528" y="245304"/>
            <a:ext cx="8666782" cy="707886"/>
          </a:xfrm>
          <a:prstGeom prst="rect">
            <a:avLst/>
          </a:prstGeom>
        </p:spPr>
        <p:txBody>
          <a:bodyPr wrap="square">
            <a:spAutoFit/>
          </a:bodyPr>
          <a:lstStyle/>
          <a:p>
            <a:pPr algn="ctr">
              <a:spcAft>
                <a:spcPts val="0"/>
              </a:spcAft>
            </a:pPr>
            <a:endParaRPr lang="ru-RU" sz="2000" dirty="0">
              <a:latin typeface="Times New Roman" panose="02020603050405020304" pitchFamily="18" charset="0"/>
              <a:ea typeface="Times New Roman" panose="02020603050405020304" pitchFamily="18" charset="0"/>
            </a:endParaRPr>
          </a:p>
          <a:p>
            <a:pPr algn="ctr">
              <a:spcAft>
                <a:spcPts val="0"/>
              </a:spcAft>
            </a:pPr>
            <a:endParaRPr lang="ru-RU" sz="2000" dirty="0" smtClean="0">
              <a:latin typeface="Times New Roman" panose="02020603050405020304" pitchFamily="18" charset="0"/>
              <a:ea typeface="Times New Roman" panose="02020603050405020304" pitchFamily="18" charset="0"/>
            </a:endParaRPr>
          </a:p>
        </p:txBody>
      </p:sp>
      <p:pic>
        <p:nvPicPr>
          <p:cNvPr id="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779" y="3645024"/>
            <a:ext cx="4575132" cy="28586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12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430683" cy="7509748"/>
          </a:xfrm>
          <a:prstGeom prst="rect">
            <a:avLst/>
          </a:prstGeom>
        </p:spPr>
        <p:txBody>
          <a:bodyPr wrap="square">
            <a:spAutoFit/>
          </a:bodyPr>
          <a:lstStyle/>
          <a:p>
            <a:pPr algn="ctr">
              <a:lnSpc>
                <a:spcPct val="150000"/>
              </a:lnSpc>
              <a:spcAft>
                <a:spcPts val="0"/>
              </a:spcAft>
            </a:pPr>
            <a:r>
              <a:rPr lang="ru-RU" sz="2400" b="1" dirty="0">
                <a:latin typeface="Arial" panose="020B0604020202020204" pitchFamily="34" charset="0"/>
                <a:ea typeface="Times New Roman" panose="02020603050405020304" pitchFamily="18" charset="0"/>
                <a:cs typeface="Arial" panose="020B0604020202020204" pitchFamily="34" charset="0"/>
              </a:rPr>
              <a:t>Услуги связи</a:t>
            </a:r>
            <a:endParaRPr lang="ru-RU" sz="2400" dirty="0">
              <a:latin typeface="Arial" panose="020B0604020202020204" pitchFamily="34" charset="0"/>
              <a:ea typeface="Times New Roman" panose="02020603050405020304" pitchFamily="18" charset="0"/>
              <a:cs typeface="Arial" panose="020B0604020202020204" pitchFamily="34" charset="0"/>
            </a:endParaRPr>
          </a:p>
          <a:p>
            <a:r>
              <a:rPr lang="ru-RU" dirty="0">
                <a:latin typeface="Times New Roman" panose="02020603050405020304" pitchFamily="18" charset="0"/>
                <a:ea typeface="Times New Roman" panose="02020603050405020304" pitchFamily="18" charset="0"/>
              </a:rPr>
              <a:t> </a:t>
            </a:r>
            <a:r>
              <a:rPr lang="ru-RU" sz="2000" dirty="0">
                <a:latin typeface="Arial" panose="020B0604020202020204" pitchFamily="34" charset="0"/>
                <a:ea typeface="Times New Roman" panose="02020603050405020304" pitchFamily="18" charset="0"/>
                <a:cs typeface="Arial" panose="020B0604020202020204" pitchFamily="34" charset="0"/>
              </a:rPr>
              <a:t> </a:t>
            </a:r>
            <a:r>
              <a:rPr lang="ru-RU" b="1" dirty="0"/>
              <a:t> </a:t>
            </a:r>
            <a:r>
              <a:rPr lang="ru-RU" sz="2000" dirty="0" smtClean="0">
                <a:cs typeface="Arial" panose="020B0604020202020204" pitchFamily="34" charset="0"/>
              </a:rPr>
              <a:t>28 </a:t>
            </a:r>
            <a:r>
              <a:rPr lang="ru-RU" sz="2000" dirty="0">
                <a:cs typeface="Arial" panose="020B0604020202020204" pitchFamily="34" charset="0"/>
              </a:rPr>
              <a:t>обращений </a:t>
            </a:r>
            <a:endParaRPr lang="ru-RU" sz="2000" dirty="0" smtClean="0">
              <a:cs typeface="Arial" panose="020B0604020202020204" pitchFamily="34" charset="0"/>
            </a:endParaRPr>
          </a:p>
          <a:p>
            <a:pPr marL="285750" lvl="0" indent="-285750">
              <a:buFont typeface="Wingdings" panose="05000000000000000000" pitchFamily="2" charset="2"/>
              <a:buChar char="q"/>
            </a:pPr>
            <a:r>
              <a:rPr lang="ru-RU" sz="2000" dirty="0" smtClean="0">
                <a:cs typeface="Arial" panose="020B0604020202020204" pitchFamily="34" charset="0"/>
              </a:rPr>
              <a:t>проблема </a:t>
            </a:r>
            <a:r>
              <a:rPr lang="ru-RU" sz="2000" dirty="0">
                <a:cs typeface="Arial" panose="020B0604020202020204" pitchFamily="34" charset="0"/>
              </a:rPr>
              <a:t>качества услуг связи;</a:t>
            </a:r>
          </a:p>
          <a:p>
            <a:pPr marL="285750" lvl="0" indent="-285750">
              <a:buFont typeface="Wingdings" panose="05000000000000000000" pitchFamily="2" charset="2"/>
              <a:buChar char="q"/>
            </a:pPr>
            <a:r>
              <a:rPr lang="ru-RU" sz="2000" dirty="0">
                <a:cs typeface="Arial" panose="020B0604020202020204" pitchFamily="34" charset="0"/>
              </a:rPr>
              <a:t>пропажа почтовой корреспонденции, нарушение </a:t>
            </a:r>
            <a:endParaRPr lang="ru-RU" sz="2000" dirty="0" smtClean="0">
              <a:cs typeface="Arial" panose="020B0604020202020204" pitchFamily="34" charset="0"/>
            </a:endParaRPr>
          </a:p>
          <a:p>
            <a:pPr lvl="0"/>
            <a:r>
              <a:rPr lang="ru-RU" sz="2000" dirty="0" smtClean="0">
                <a:cs typeface="Arial" panose="020B0604020202020204" pitchFamily="34" charset="0"/>
              </a:rPr>
              <a:t>сроков пересылки, </a:t>
            </a:r>
            <a:r>
              <a:rPr lang="ru-RU" sz="2000" dirty="0">
                <a:cs typeface="Arial" panose="020B0604020202020204" pitchFamily="34" charset="0"/>
              </a:rPr>
              <a:t>проблема качества работы </a:t>
            </a:r>
            <a:endParaRPr lang="ru-RU" sz="2000" dirty="0" smtClean="0">
              <a:cs typeface="Arial" panose="020B0604020202020204" pitchFamily="34" charset="0"/>
            </a:endParaRPr>
          </a:p>
          <a:p>
            <a:pPr lvl="0"/>
            <a:r>
              <a:rPr lang="ru-RU" sz="2000" dirty="0" smtClean="0">
                <a:cs typeface="Arial" panose="020B0604020202020204" pitchFamily="34" charset="0"/>
              </a:rPr>
              <a:t>почтовых </a:t>
            </a:r>
            <a:r>
              <a:rPr lang="ru-RU" sz="2000" dirty="0">
                <a:cs typeface="Arial" panose="020B0604020202020204" pitchFamily="34" charset="0"/>
              </a:rPr>
              <a:t>отделений и пр.</a:t>
            </a:r>
          </a:p>
          <a:p>
            <a:pPr marL="285750" lvl="0" indent="-285750">
              <a:buFont typeface="Wingdings" panose="05000000000000000000" pitchFamily="2" charset="2"/>
              <a:buChar char="q"/>
            </a:pPr>
            <a:r>
              <a:rPr lang="ru-RU" sz="2000" dirty="0">
                <a:cs typeface="Arial" panose="020B0604020202020204" pitchFamily="34" charset="0"/>
              </a:rPr>
              <a:t>нарушение качества оказания услуг </a:t>
            </a:r>
            <a:r>
              <a:rPr lang="ru-RU" sz="2000" dirty="0" smtClean="0">
                <a:cs typeface="Arial" panose="020B0604020202020204" pitchFamily="34" charset="0"/>
              </a:rPr>
              <a:t>связи.</a:t>
            </a:r>
          </a:p>
          <a:p>
            <a:pPr marL="285750" lvl="0" indent="-285750">
              <a:buFont typeface="Wingdings" panose="05000000000000000000" pitchFamily="2" charset="2"/>
              <a:buChar char="q"/>
            </a:pPr>
            <a:r>
              <a:rPr lang="ru-RU" sz="2000" dirty="0" smtClean="0">
                <a:cs typeface="Arial" panose="020B0604020202020204" pitchFamily="34" charset="0"/>
              </a:rPr>
              <a:t>Отказ оператора в переносе номера.</a:t>
            </a:r>
          </a:p>
          <a:p>
            <a:pPr lvl="0"/>
            <a:endParaRPr lang="ru-RU" sz="2000" dirty="0">
              <a:cs typeface="Arial" panose="020B0604020202020204" pitchFamily="34" charset="0"/>
            </a:endParaRPr>
          </a:p>
          <a:p>
            <a:r>
              <a:rPr lang="ru-RU" sz="2000" dirty="0">
                <a:cs typeface="Arial" panose="020B0604020202020204" pitchFamily="34" charset="0"/>
              </a:rPr>
              <a:t>Всем потребителям были даны разъяснения </a:t>
            </a:r>
            <a:endParaRPr lang="ru-RU" sz="2000" dirty="0" smtClean="0">
              <a:cs typeface="Arial" panose="020B0604020202020204" pitchFamily="34" charset="0"/>
            </a:endParaRPr>
          </a:p>
          <a:p>
            <a:r>
              <a:rPr lang="ru-RU" sz="2000" dirty="0" smtClean="0">
                <a:cs typeface="Arial" panose="020B0604020202020204" pitchFamily="34" charset="0"/>
              </a:rPr>
              <a:t>действующего </a:t>
            </a:r>
            <a:r>
              <a:rPr lang="ru-RU" sz="2000" dirty="0">
                <a:cs typeface="Arial" panose="020B0604020202020204" pitchFamily="34" charset="0"/>
              </a:rPr>
              <a:t>законодательства, </a:t>
            </a:r>
            <a:r>
              <a:rPr lang="ru-RU" sz="2000" dirty="0" smtClean="0">
                <a:cs typeface="Arial" panose="020B0604020202020204" pitchFamily="34" charset="0"/>
              </a:rPr>
              <a:t>Обращения</a:t>
            </a:r>
            <a:r>
              <a:rPr lang="ru-RU" sz="2000" dirty="0">
                <a:cs typeface="Arial" panose="020B0604020202020204" pitchFamily="34" charset="0"/>
              </a:rPr>
              <a:t>, содержащие сведения о нарушениях не относящихся к полномочиям Роспотребнадзора, перенаправлены  по </a:t>
            </a:r>
            <a:r>
              <a:rPr lang="ru-RU" sz="2000" dirty="0" smtClean="0">
                <a:cs typeface="Arial" panose="020B0604020202020204" pitchFamily="34" charset="0"/>
              </a:rPr>
              <a:t>подведомственности в </a:t>
            </a:r>
            <a:r>
              <a:rPr lang="ru-RU" sz="2000" dirty="0" err="1" smtClean="0">
                <a:cs typeface="Arial" panose="020B0604020202020204" pitchFamily="34" charset="0"/>
              </a:rPr>
              <a:t>Роскомнадзор</a:t>
            </a:r>
            <a:r>
              <a:rPr lang="ru-RU" sz="2000" dirty="0" smtClean="0">
                <a:cs typeface="Arial" panose="020B0604020202020204" pitchFamily="34" charset="0"/>
              </a:rPr>
              <a:t>. </a:t>
            </a:r>
          </a:p>
          <a:p>
            <a:r>
              <a:rPr lang="ru-RU" sz="2000" dirty="0" smtClean="0">
                <a:cs typeface="Arial" panose="020B0604020202020204" pitchFamily="34" charset="0"/>
              </a:rPr>
              <a:t>Даны предложения о добровольном урегулировании спора.</a:t>
            </a:r>
          </a:p>
          <a:p>
            <a:endParaRPr lang="ru-RU" sz="2000" dirty="0" smtClean="0">
              <a:cs typeface="Arial" panose="020B0604020202020204" pitchFamily="34" charset="0"/>
            </a:endParaRPr>
          </a:p>
          <a:p>
            <a:r>
              <a:rPr lang="ru-RU" sz="2000" dirty="0" smtClean="0">
                <a:cs typeface="Arial" panose="020B0604020202020204" pitchFamily="34" charset="0"/>
              </a:rPr>
              <a:t>КНМ</a:t>
            </a:r>
            <a:endParaRPr lang="ru-RU" sz="2000" dirty="0">
              <a:cs typeface="Arial" panose="020B0604020202020204" pitchFamily="34" charset="0"/>
            </a:endParaRPr>
          </a:p>
          <a:p>
            <a:r>
              <a:rPr lang="ru-RU" sz="2000" u="sng" dirty="0"/>
              <a:t>ООО "РЭСТ-ИНФОРМ" </a:t>
            </a:r>
            <a:endParaRPr lang="ru-RU" sz="2000" u="sng" dirty="0" smtClean="0"/>
          </a:p>
          <a:p>
            <a:r>
              <a:rPr lang="ru-RU" sz="2000" u="sng" dirty="0" smtClean="0"/>
              <a:t>ООО </a:t>
            </a:r>
            <a:r>
              <a:rPr lang="ru-RU" sz="2000" u="sng" dirty="0"/>
              <a:t>"УРАЛЬСКИЕ СЕТИ" г. Сухой Лог, ГАГАРИНА УЛ., Д.9</a:t>
            </a:r>
            <a:endParaRPr lang="ru-RU" sz="2000" dirty="0"/>
          </a:p>
          <a:p>
            <a:r>
              <a:rPr lang="ru-RU" sz="2000" dirty="0" smtClean="0"/>
              <a:t>На </a:t>
            </a:r>
            <a:r>
              <a:rPr lang="ru-RU" sz="2000" dirty="0"/>
              <a:t>сайте до потребителя не доведена </a:t>
            </a:r>
            <a:r>
              <a:rPr lang="ru-RU" sz="2000" dirty="0" smtClean="0"/>
              <a:t> необходима информация. </a:t>
            </a:r>
          </a:p>
          <a:p>
            <a:r>
              <a:rPr lang="ru-RU" sz="2000" dirty="0"/>
              <a:t> </a:t>
            </a:r>
          </a:p>
          <a:p>
            <a:r>
              <a:rPr lang="ru-RU" dirty="0"/>
              <a:t> </a:t>
            </a:r>
          </a:p>
          <a:p>
            <a:r>
              <a:rPr lang="ru-RU" dirty="0"/>
              <a:t> </a:t>
            </a:r>
          </a:p>
          <a:p>
            <a:pPr algn="just">
              <a:lnSpc>
                <a:spcPct val="150000"/>
              </a:lnSpc>
              <a:spcAft>
                <a:spcPts val="0"/>
              </a:spcAft>
            </a:pP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76189" y="553786"/>
            <a:ext cx="3072341" cy="2304256"/>
          </a:xfrm>
          <a:prstGeom prst="rect">
            <a:avLst/>
          </a:prstGeom>
        </p:spPr>
      </p:pic>
    </p:spTree>
    <p:extLst>
      <p:ext uri="{BB962C8B-B14F-4D97-AF65-F5344CB8AC3E}">
        <p14:creationId xmlns:p14="http://schemas.microsoft.com/office/powerpoint/2010/main" val="3141092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00737"/>
            <a:ext cx="8784976" cy="7140416"/>
          </a:xfrm>
          <a:prstGeom prst="rect">
            <a:avLst/>
          </a:prstGeom>
        </p:spPr>
        <p:txBody>
          <a:bodyPr wrap="square">
            <a:spAutoFit/>
          </a:bodyPr>
          <a:lstStyle/>
          <a:p>
            <a:pPr algn="ctr">
              <a:spcAft>
                <a:spcPts val="0"/>
              </a:spcAft>
            </a:pPr>
            <a:r>
              <a:rPr lang="ru-RU" sz="2400" b="1" dirty="0">
                <a:latin typeface="Arial" panose="020B0604020202020204" pitchFamily="34" charset="0"/>
                <a:ea typeface="Times New Roman" panose="02020603050405020304" pitchFamily="18" charset="0"/>
                <a:cs typeface="Arial" panose="020B0604020202020204" pitchFamily="34" charset="0"/>
              </a:rPr>
              <a:t>Юридические </a:t>
            </a:r>
            <a:r>
              <a:rPr lang="ru-RU" sz="2400" b="1" dirty="0" smtClean="0">
                <a:latin typeface="Arial" panose="020B0604020202020204" pitchFamily="34" charset="0"/>
                <a:ea typeface="Times New Roman" panose="02020603050405020304" pitchFamily="18" charset="0"/>
                <a:cs typeface="Arial" panose="020B0604020202020204" pitchFamily="34" charset="0"/>
              </a:rPr>
              <a:t>услуги</a:t>
            </a:r>
          </a:p>
          <a:p>
            <a:pPr algn="ctr">
              <a:spcAft>
                <a:spcPts val="0"/>
              </a:spcAft>
            </a:pPr>
            <a:endParaRPr lang="ru-RU" sz="2400" b="1" dirty="0">
              <a:latin typeface="Arial" panose="020B0604020202020204" pitchFamily="34" charset="0"/>
              <a:ea typeface="Times New Roman" panose="02020603050405020304" pitchFamily="18" charset="0"/>
              <a:cs typeface="Arial" panose="020B0604020202020204" pitchFamily="34" charset="0"/>
            </a:endParaRPr>
          </a:p>
          <a:p>
            <a:r>
              <a:rPr lang="ru-RU" b="1" dirty="0">
                <a:latin typeface="Times New Roman" panose="02020603050405020304" pitchFamily="18" charset="0"/>
                <a:ea typeface="Times New Roman" panose="02020603050405020304" pitchFamily="18" charset="0"/>
              </a:rPr>
              <a:t> </a:t>
            </a:r>
            <a:r>
              <a:rPr lang="ru-RU" sz="2000" dirty="0"/>
              <a:t>Поступило 1 обращение с жалобой на то, что при выдаче кредита </a:t>
            </a:r>
            <a:r>
              <a:rPr lang="ru-RU" sz="2000" b="1" u="sng" dirty="0"/>
              <a:t>АО «Газпромбанк» </a:t>
            </a:r>
            <a:r>
              <a:rPr lang="ru-RU" sz="2000" dirty="0"/>
              <a:t>были навязаны юридические услуги по сертификату (исполнитель ООО «Европейская Юридическая Служба»).</a:t>
            </a:r>
          </a:p>
          <a:p>
            <a:r>
              <a:rPr lang="ru-RU" sz="2000" dirty="0"/>
              <a:t>Претензия потребителя осталась без удовлетворения. Денежные средства  не возвращены. В ходе судебного разбирательства Роспотребнадзор подготовил заключение в защиту прав потребителя.  Судом требования потребителя удовлетворены. </a:t>
            </a:r>
            <a:endParaRPr lang="ru-RU" sz="2000" dirty="0" smtClean="0"/>
          </a:p>
          <a:p>
            <a:endParaRPr lang="ru-RU" sz="2000" dirty="0"/>
          </a:p>
          <a:p>
            <a:r>
              <a:rPr lang="ru-RU" sz="2000" b="1" dirty="0"/>
              <a:t>Также дано заключение в суде по иску потребителя к ИП </a:t>
            </a:r>
            <a:r>
              <a:rPr lang="ru-RU" sz="2000" b="1" u="sng" dirty="0" err="1"/>
              <a:t>Миндиярову</a:t>
            </a:r>
            <a:r>
              <a:rPr lang="ru-RU" sz="2000" b="1" u="sng" dirty="0"/>
              <a:t> Д.Г. </a:t>
            </a:r>
            <a:r>
              <a:rPr lang="ru-RU" sz="2000" dirty="0"/>
              <a:t>Потребитель считает, что юридические услуги, ради которых она обратилась к исполнителю, были оказаны не </a:t>
            </a:r>
            <a:endParaRPr lang="ru-RU" sz="2000" dirty="0" smtClean="0"/>
          </a:p>
          <a:p>
            <a:r>
              <a:rPr lang="ru-RU" sz="2000" dirty="0" smtClean="0"/>
              <a:t>качественно</a:t>
            </a:r>
            <a:r>
              <a:rPr lang="ru-RU" sz="2000" dirty="0"/>
              <a:t>. </a:t>
            </a:r>
            <a:r>
              <a:rPr lang="ru-RU" sz="2000" dirty="0" smtClean="0"/>
              <a:t>Как </a:t>
            </a:r>
            <a:r>
              <a:rPr lang="ru-RU" sz="2000" dirty="0"/>
              <a:t>следует из материалов </a:t>
            </a:r>
            <a:endParaRPr lang="ru-RU" sz="2000" dirty="0" smtClean="0"/>
          </a:p>
          <a:p>
            <a:r>
              <a:rPr lang="ru-RU" sz="2000" dirty="0" smtClean="0"/>
              <a:t>дела </a:t>
            </a:r>
            <a:r>
              <a:rPr lang="ru-RU" sz="2000" dirty="0"/>
              <a:t>потребителю  </a:t>
            </a:r>
            <a:r>
              <a:rPr lang="ru-RU" sz="2000" dirty="0" smtClean="0"/>
              <a:t>в </a:t>
            </a:r>
            <a:r>
              <a:rPr lang="ru-RU" sz="2000" dirty="0"/>
              <a:t>день подписания </a:t>
            </a:r>
            <a:endParaRPr lang="ru-RU" sz="2000" dirty="0" smtClean="0"/>
          </a:p>
          <a:p>
            <a:r>
              <a:rPr lang="ru-RU" sz="2000" dirty="0" smtClean="0"/>
              <a:t>договора </a:t>
            </a:r>
            <a:r>
              <a:rPr lang="ru-RU" sz="2000" dirty="0"/>
              <a:t>была </a:t>
            </a:r>
            <a:r>
              <a:rPr lang="ru-RU" sz="2000" dirty="0" smtClean="0"/>
              <a:t>оказана </a:t>
            </a:r>
            <a:r>
              <a:rPr lang="ru-RU" sz="2000" dirty="0"/>
              <a:t>услуга, которая </a:t>
            </a:r>
            <a:endParaRPr lang="ru-RU" sz="2000" dirty="0" smtClean="0"/>
          </a:p>
          <a:p>
            <a:r>
              <a:rPr lang="ru-RU" sz="2000" dirty="0" smtClean="0"/>
              <a:t>по </a:t>
            </a:r>
            <a:r>
              <a:rPr lang="ru-RU" sz="2000" dirty="0"/>
              <a:t>сути </a:t>
            </a:r>
            <a:r>
              <a:rPr lang="ru-RU" sz="2000" dirty="0" smtClean="0"/>
              <a:t>заключалась </a:t>
            </a:r>
            <a:r>
              <a:rPr lang="ru-RU" sz="2000" dirty="0"/>
              <a:t>в составлении </a:t>
            </a:r>
            <a:endParaRPr lang="ru-RU" sz="2000" dirty="0" smtClean="0"/>
          </a:p>
          <a:p>
            <a:r>
              <a:rPr lang="ru-RU" sz="2000" dirty="0" smtClean="0"/>
              <a:t>бланков запросов</a:t>
            </a:r>
            <a:r>
              <a:rPr lang="ru-RU" sz="2000" dirty="0"/>
              <a:t>. </a:t>
            </a:r>
          </a:p>
          <a:p>
            <a:r>
              <a:rPr lang="ru-RU" sz="2000" dirty="0" smtClean="0"/>
              <a:t>Суд </a:t>
            </a:r>
            <a:r>
              <a:rPr lang="ru-RU" sz="2000" dirty="0"/>
              <a:t>удовлетворил требования </a:t>
            </a:r>
            <a:endParaRPr lang="ru-RU" sz="2000" dirty="0" smtClean="0"/>
          </a:p>
          <a:p>
            <a:r>
              <a:rPr lang="ru-RU" sz="2000" dirty="0" smtClean="0"/>
              <a:t>потребителя</a:t>
            </a:r>
            <a:endParaRPr lang="ru-RU" sz="2000" dirty="0"/>
          </a:p>
          <a:p>
            <a:pPr>
              <a:lnSpc>
                <a:spcPct val="150000"/>
              </a:lnSpc>
              <a:spcAft>
                <a:spcPts val="0"/>
              </a:spcAft>
            </a:pPr>
            <a:endParaRPr lang="ru-RU" sz="2000" dirty="0">
              <a:latin typeface="Times New Roman" panose="02020603050405020304" pitchFamily="18" charset="0"/>
              <a:ea typeface="Times New Roman" panose="02020603050405020304" pitchFamily="18" charset="0"/>
            </a:endParaRPr>
          </a:p>
          <a:p>
            <a:pPr>
              <a:spcAft>
                <a:spcPts val="0"/>
              </a:spcAft>
            </a:pPr>
            <a:r>
              <a:rPr lang="ru-RU" sz="2000" dirty="0">
                <a:latin typeface="Times New Roman" panose="02020603050405020304" pitchFamily="18"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638" y="4149080"/>
            <a:ext cx="4118858" cy="2574286"/>
          </a:xfrm>
          <a:prstGeom prst="rect">
            <a:avLst/>
          </a:prstGeom>
        </p:spPr>
      </p:pic>
    </p:spTree>
    <p:extLst>
      <p:ext uri="{BB962C8B-B14F-4D97-AF65-F5344CB8AC3E}">
        <p14:creationId xmlns:p14="http://schemas.microsoft.com/office/powerpoint/2010/main" val="2100532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373430116"/>
              </p:ext>
            </p:extLst>
          </p:nvPr>
        </p:nvGraphicFramePr>
        <p:xfrm>
          <a:off x="107504" y="1233085"/>
          <a:ext cx="885698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11560" y="260648"/>
            <a:ext cx="7358618" cy="1384995"/>
          </a:xfrm>
          <a:prstGeom prst="rect">
            <a:avLst/>
          </a:prstGeom>
          <a:noFill/>
        </p:spPr>
        <p:txBody>
          <a:bodyPr wrap="none" rtlCol="0">
            <a:spAutoFit/>
          </a:bodyPr>
          <a:lstStyle/>
          <a:p>
            <a:r>
              <a:rPr lang="ru-RU" sz="2400" b="1" dirty="0" smtClean="0">
                <a:latin typeface="Arial" panose="020B0604020202020204" pitchFamily="34" charset="0"/>
                <a:cs typeface="Arial" panose="020B0604020202020204" pitchFamily="34" charset="0"/>
              </a:rPr>
              <a:t>Требования к обращениям граждан</a:t>
            </a:r>
          </a:p>
          <a:p>
            <a:r>
              <a:rPr lang="ru-RU" dirty="0" smtClean="0">
                <a:latin typeface="Arial" panose="020B0604020202020204" pitchFamily="34" charset="0"/>
                <a:ea typeface="Tahoma" panose="020B0604030504040204" pitchFamily="34" charset="0"/>
                <a:cs typeface="Arial" panose="020B0604020202020204" pitchFamily="34" charset="0"/>
              </a:rPr>
              <a:t>по Федеральному закону «О государственном контроле (надзоре) </a:t>
            </a:r>
          </a:p>
          <a:p>
            <a:r>
              <a:rPr lang="ru-RU" dirty="0" smtClean="0">
                <a:latin typeface="Arial" panose="020B0604020202020204" pitchFamily="34" charset="0"/>
                <a:ea typeface="Tahoma" panose="020B0604030504040204" pitchFamily="34" charset="0"/>
                <a:cs typeface="Arial" panose="020B0604020202020204" pitchFamily="34" charset="0"/>
              </a:rPr>
              <a:t>и муниципальном контроле в РФ» от 31.07.2020 N 248-ФЗ.  </a:t>
            </a:r>
          </a:p>
          <a:p>
            <a:endParaRPr lang="ru-RU" sz="2400" b="1" dirty="0"/>
          </a:p>
        </p:txBody>
      </p:sp>
    </p:spTree>
    <p:extLst>
      <p:ext uri="{BB962C8B-B14F-4D97-AF65-F5344CB8AC3E}">
        <p14:creationId xmlns:p14="http://schemas.microsoft.com/office/powerpoint/2010/main" val="4114948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00737"/>
            <a:ext cx="8712968" cy="6001643"/>
          </a:xfrm>
          <a:prstGeom prst="rect">
            <a:avLst/>
          </a:prstGeom>
        </p:spPr>
        <p:txBody>
          <a:bodyPr wrap="square">
            <a:spAutoFit/>
          </a:bodyPr>
          <a:lstStyle/>
          <a:p>
            <a:pPr algn="ctr">
              <a:spcAft>
                <a:spcPts val="0"/>
              </a:spcAft>
            </a:pPr>
            <a:r>
              <a:rPr lang="ru-RU" sz="2400" b="1" dirty="0" smtClean="0">
                <a:latin typeface="Arial" panose="020B0604020202020204" pitchFamily="34" charset="0"/>
                <a:ea typeface="Times New Roman" panose="02020603050405020304" pitchFamily="18" charset="0"/>
                <a:cs typeface="Arial" panose="020B0604020202020204" pitchFamily="34" charset="0"/>
              </a:rPr>
              <a:t>Услуги культуры и спорта</a:t>
            </a:r>
          </a:p>
          <a:p>
            <a:r>
              <a:rPr lang="ru-RU" sz="1600" dirty="0">
                <a:latin typeface="Times New Roman" panose="02020603050405020304" pitchFamily="18" charset="0"/>
                <a:ea typeface="Times New Roman" panose="02020603050405020304" pitchFamily="18" charset="0"/>
              </a:rPr>
              <a:t> </a:t>
            </a:r>
            <a:r>
              <a:rPr lang="ru-RU" sz="2000" b="1" dirty="0" smtClean="0"/>
              <a:t>Выездные </a:t>
            </a:r>
            <a:r>
              <a:rPr lang="ru-RU" sz="2000" b="1" dirty="0"/>
              <a:t>обследования</a:t>
            </a:r>
            <a:endParaRPr lang="ru-RU" sz="2000" dirty="0"/>
          </a:p>
          <a:p>
            <a:r>
              <a:rPr lang="ru-RU" sz="2000" dirty="0"/>
              <a:t>ООО «АВЕОНА», г. Каменск-Уральский, Кирова ул., д.51А, ИП Болотников А.С., Спортивный клуб "Сила воли" г. Каменск-Уральский, Победы просп., 34А, </a:t>
            </a:r>
            <a:endParaRPr lang="ru-RU" sz="2000" dirty="0" smtClean="0"/>
          </a:p>
          <a:p>
            <a:r>
              <a:rPr lang="ru-RU" sz="2000" dirty="0" smtClean="0"/>
              <a:t>МАУ </a:t>
            </a:r>
            <a:r>
              <a:rPr lang="ru-RU" sz="2000" dirty="0"/>
              <a:t>«СШОР» г. Каменск-Уральский, ул. Лермонтова,  д.133</a:t>
            </a:r>
          </a:p>
          <a:p>
            <a:r>
              <a:rPr lang="ru-RU" sz="2000" b="1" dirty="0"/>
              <a:t>Наблюдение на сайте в сети Интернет</a:t>
            </a:r>
            <a:endParaRPr lang="ru-RU" sz="2000" dirty="0"/>
          </a:p>
          <a:p>
            <a:r>
              <a:rPr lang="ru-RU" sz="2000" dirty="0"/>
              <a:t>МАУ "ЛЕДОВАЯ АРЕНА "ЛИТЕЙЩИК-СУХОЙ ЛОГ",  г. Сухой Лог, </a:t>
            </a:r>
            <a:r>
              <a:rPr lang="ru-RU" sz="2000" dirty="0" err="1"/>
              <a:t>пр</a:t>
            </a:r>
            <a:r>
              <a:rPr lang="ru-RU" sz="2000" dirty="0"/>
              <a:t>-д Строителей, д.4, ИП Сычугов М.Г., 620043, г. Екатеринбург, Танкистов ул., д. 161, </a:t>
            </a:r>
            <a:r>
              <a:rPr lang="ru-RU" sz="2000" dirty="0" smtClean="0"/>
              <a:t>ООО  СОК "СИНАРА</a:t>
            </a:r>
            <a:r>
              <a:rPr lang="ru-RU" sz="2000" dirty="0"/>
              <a:t>", г. Каменск-Уральский, </a:t>
            </a:r>
            <a:r>
              <a:rPr lang="ru-RU" sz="2000" dirty="0" smtClean="0"/>
              <a:t>К-Маркса </a:t>
            </a:r>
            <a:r>
              <a:rPr lang="ru-RU" sz="2000" dirty="0"/>
              <a:t>ул., 55</a:t>
            </a:r>
          </a:p>
          <a:p>
            <a:r>
              <a:rPr lang="ru-RU" sz="2000" dirty="0"/>
              <a:t>В ходе мероприятий установлено, что хозяйствующие субъекты предоставляют информацию предусмотренную </a:t>
            </a:r>
            <a:r>
              <a:rPr lang="ru-RU" sz="2000" dirty="0" smtClean="0"/>
              <a:t>Правилами </a:t>
            </a:r>
            <a:r>
              <a:rPr lang="ru-RU" sz="2000" dirty="0"/>
              <a:t>оказания </a:t>
            </a:r>
            <a:r>
              <a:rPr lang="ru-RU" sz="2000" dirty="0" smtClean="0"/>
              <a:t>физкультурно-оздоровительных </a:t>
            </a:r>
            <a:r>
              <a:rPr lang="ru-RU" sz="2000" dirty="0"/>
              <a:t>услуг № 129, </a:t>
            </a:r>
            <a:endParaRPr lang="ru-RU" sz="2000" dirty="0" smtClean="0"/>
          </a:p>
          <a:p>
            <a:r>
              <a:rPr lang="ru-RU" sz="2000" dirty="0" smtClean="0"/>
              <a:t>Законом </a:t>
            </a:r>
            <a:r>
              <a:rPr lang="ru-RU" sz="2000" dirty="0"/>
              <a:t>РФ О защите прав потребителей </a:t>
            </a:r>
            <a:endParaRPr lang="ru-RU" sz="2000" dirty="0" smtClean="0"/>
          </a:p>
          <a:p>
            <a:r>
              <a:rPr lang="ru-RU" sz="2000" dirty="0" smtClean="0"/>
              <a:t>не </a:t>
            </a:r>
            <a:r>
              <a:rPr lang="ru-RU" sz="2000" dirty="0"/>
              <a:t>в полном объеме.</a:t>
            </a:r>
          </a:p>
          <a:p>
            <a:r>
              <a:rPr lang="ru-RU" sz="2000" b="1" dirty="0"/>
              <a:t>Судебная </a:t>
            </a:r>
            <a:r>
              <a:rPr lang="ru-RU" sz="2000" b="1" dirty="0" smtClean="0"/>
              <a:t>защита (заключение)</a:t>
            </a:r>
            <a:endParaRPr lang="ru-RU" sz="2000" dirty="0"/>
          </a:p>
          <a:p>
            <a:r>
              <a:rPr lang="ru-RU" sz="2000" dirty="0" smtClean="0"/>
              <a:t>Потребитель приобрела билеты на концерт.</a:t>
            </a:r>
          </a:p>
          <a:p>
            <a:r>
              <a:rPr lang="ru-RU" sz="2000" dirty="0" smtClean="0"/>
              <a:t>Мероприятие </a:t>
            </a:r>
            <a:r>
              <a:rPr lang="ru-RU" sz="2000" dirty="0"/>
              <a:t>было </a:t>
            </a:r>
            <a:r>
              <a:rPr lang="ru-RU" sz="2000" dirty="0" smtClean="0"/>
              <a:t>отменено,</a:t>
            </a:r>
          </a:p>
          <a:p>
            <a:r>
              <a:rPr lang="ru-RU" sz="2000" dirty="0" smtClean="0"/>
              <a:t>однако денежные средства не вернули. </a:t>
            </a:r>
          </a:p>
          <a:p>
            <a:r>
              <a:rPr lang="ru-RU" sz="2000" dirty="0" smtClean="0"/>
              <a:t>Суд требования потребителя удовлетворил.</a:t>
            </a:r>
          </a:p>
        </p:txBody>
      </p:sp>
      <p:pic>
        <p:nvPicPr>
          <p:cNvPr id="6146"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275468"/>
            <a:ext cx="3532808" cy="21988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049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Grp="1" noChangeArrowheads="1"/>
          </p:cNvSpPr>
          <p:nvPr>
            <p:ph type="title" idx="4294967295"/>
          </p:nvPr>
        </p:nvSpPr>
        <p:spPr>
          <a:xfrm>
            <a:off x="914400" y="333375"/>
            <a:ext cx="8229600" cy="1371600"/>
          </a:xfrm>
        </p:spPr>
        <p:txBody>
          <a:bodyPr anchorCtr="1"/>
          <a:lstStyle/>
          <a:p>
            <a:pPr algn="ctr" eaLnBrk="1" hangingPunct="1">
              <a:defRPr/>
            </a:pPr>
            <a:r>
              <a:rPr lang="ru-RU" altLang="ru-RU" sz="2400" b="1" dirty="0" smtClean="0">
                <a:solidFill>
                  <a:schemeClr val="tx1"/>
                </a:solidFill>
                <a:latin typeface="Arial" panose="020B0604020202020204" pitchFamily="34" charset="0"/>
                <a:ea typeface="Tahoma" panose="020B0604030504040204" pitchFamily="34" charset="0"/>
                <a:cs typeface="Arial" panose="020B0604020202020204" pitchFamily="34" charset="0"/>
              </a:rPr>
              <a:t>Меры административного воздействия (количество вынесенных постановлений)</a:t>
            </a:r>
          </a:p>
        </p:txBody>
      </p:sp>
      <p:graphicFrame>
        <p:nvGraphicFramePr>
          <p:cNvPr id="2" name="Object 4"/>
          <p:cNvGraphicFramePr>
            <a:graphicFrameLocks noGrp="1" noChangeAspect="1"/>
          </p:cNvGraphicFramePr>
          <p:nvPr>
            <p:ph idx="4294967295"/>
            <p:extLst>
              <p:ext uri="{D42A27DB-BD31-4B8C-83A1-F6EECF244321}">
                <p14:modId xmlns:p14="http://schemas.microsoft.com/office/powerpoint/2010/main" val="18415573"/>
              </p:ext>
            </p:extLst>
          </p:nvPr>
        </p:nvGraphicFramePr>
        <p:xfrm>
          <a:off x="0" y="1196975"/>
          <a:ext cx="8964613" cy="389255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5"/>
          <p:cNvSpPr txBox="1">
            <a:spLocks noChangeArrowheads="1"/>
          </p:cNvSpPr>
          <p:nvPr/>
        </p:nvSpPr>
        <p:spPr bwMode="auto">
          <a:xfrm>
            <a:off x="467544" y="5157192"/>
            <a:ext cx="822960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just" eaLnBrk="1" hangingPunct="1">
              <a:defRPr/>
            </a:pPr>
            <a:r>
              <a:rPr lang="ru-RU" altLang="ru-RU" sz="1800" b="1" dirty="0" smtClean="0">
                <a:solidFill>
                  <a:schemeClr val="tx1"/>
                </a:solidFill>
                <a:latin typeface="Arial" panose="020B0604020202020204" pitchFamily="34" charset="0"/>
                <a:ea typeface="Tahoma" panose="020B0604030504040204" pitchFamily="34" charset="0"/>
                <a:cs typeface="Arial" panose="020B0604020202020204" pitchFamily="34" charset="0"/>
              </a:rPr>
              <a:t>Снижение вынесенных постановлений в 2024 году обусловлено ситуацией связанной с запретом на проведение проверок установленным ПП РФ № 336.</a:t>
            </a:r>
            <a:endParaRPr lang="ru-RU" altLang="ru-RU" sz="1800" b="1" i="1" dirty="0" smtClean="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861" y="188640"/>
            <a:ext cx="9069919" cy="461665"/>
          </a:xfrm>
          <a:prstGeom prst="rect">
            <a:avLst/>
          </a:prstGeom>
          <a:noFill/>
        </p:spPr>
        <p:txBody>
          <a:bodyPr wrap="none" rtlCol="0">
            <a:spAutoFit/>
          </a:bodyPr>
          <a:lstStyle/>
          <a:p>
            <a:pPr marL="803275" algn="r">
              <a:tabLst>
                <a:tab pos="1076325" algn="l"/>
              </a:tabLst>
            </a:pPr>
            <a:r>
              <a:rPr lang="ru-RU" sz="2400" b="1" dirty="0" smtClean="0">
                <a:latin typeface="Arial" panose="020B0604020202020204" pitchFamily="34" charset="0"/>
                <a:cs typeface="Arial" panose="020B0604020202020204" pitchFamily="34" charset="0"/>
              </a:rPr>
              <a:t>Иски в защиту неопределенного круга потребителей</a:t>
            </a:r>
            <a:endParaRPr lang="ru-RU" sz="2400" b="1" dirty="0">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86940436"/>
              </p:ext>
            </p:extLst>
          </p:nvPr>
        </p:nvGraphicFramePr>
        <p:xfrm>
          <a:off x="611559" y="1124745"/>
          <a:ext cx="8064897" cy="5256582"/>
        </p:xfrm>
        <a:graphic>
          <a:graphicData uri="http://schemas.openxmlformats.org/drawingml/2006/table">
            <a:tbl>
              <a:tblPr firstRow="1" firstCol="1" bandRow="1">
                <a:tableStyleId>{5C22544A-7EE6-4342-B048-85BDC9FD1C3A}</a:tableStyleId>
              </a:tblPr>
              <a:tblGrid>
                <a:gridCol w="372284">
                  <a:extLst>
                    <a:ext uri="{9D8B030D-6E8A-4147-A177-3AD203B41FA5}">
                      <a16:colId xmlns:a16="http://schemas.microsoft.com/office/drawing/2014/main" val="2582079775"/>
                    </a:ext>
                  </a:extLst>
                </a:gridCol>
                <a:gridCol w="2652053">
                  <a:extLst>
                    <a:ext uri="{9D8B030D-6E8A-4147-A177-3AD203B41FA5}">
                      <a16:colId xmlns:a16="http://schemas.microsoft.com/office/drawing/2014/main" val="880995070"/>
                    </a:ext>
                  </a:extLst>
                </a:gridCol>
                <a:gridCol w="2736304">
                  <a:extLst>
                    <a:ext uri="{9D8B030D-6E8A-4147-A177-3AD203B41FA5}">
                      <a16:colId xmlns:a16="http://schemas.microsoft.com/office/drawing/2014/main" val="1860993481"/>
                    </a:ext>
                  </a:extLst>
                </a:gridCol>
                <a:gridCol w="2304256">
                  <a:extLst>
                    <a:ext uri="{9D8B030D-6E8A-4147-A177-3AD203B41FA5}">
                      <a16:colId xmlns:a16="http://schemas.microsoft.com/office/drawing/2014/main" val="1653738037"/>
                    </a:ext>
                  </a:extLst>
                </a:gridCol>
              </a:tblGrid>
              <a:tr h="582725">
                <a:tc>
                  <a:txBody>
                    <a:bodyPr/>
                    <a:lstStyle/>
                    <a:p>
                      <a:pPr algn="r"/>
                      <a:endParaRPr lang="ru-RU" sz="2400" dirty="0">
                        <a:effectLst/>
                        <a:latin typeface="Times New Roman" panose="02020603050405020304" pitchFamily="18" charset="0"/>
                      </a:endParaRPr>
                    </a:p>
                  </a:txBody>
                  <a:tcPr marL="68580" marR="68580" marT="0" marB="0" anchor="b"/>
                </a:tc>
                <a:tc>
                  <a:txBody>
                    <a:bodyPr/>
                    <a:lstStyle/>
                    <a:p>
                      <a:pPr algn="ctr">
                        <a:spcAft>
                          <a:spcPts val="0"/>
                        </a:spcAft>
                      </a:pPr>
                      <a:r>
                        <a:rPr lang="ru-RU" sz="2400" dirty="0">
                          <a:solidFill>
                            <a:schemeClr val="bg1"/>
                          </a:solidFill>
                          <a:effectLst/>
                        </a:rPr>
                        <a:t>ОТВЕТЧИК</a:t>
                      </a:r>
                      <a:endParaRPr lang="ru-RU"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dirty="0">
                          <a:solidFill>
                            <a:schemeClr val="bg1"/>
                          </a:solidFill>
                          <a:effectLst/>
                        </a:rPr>
                        <a:t>ТЕМАТИКА</a:t>
                      </a:r>
                      <a:endParaRPr lang="ru-RU"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ru-RU" sz="2400" dirty="0">
                          <a:solidFill>
                            <a:schemeClr val="bg1"/>
                          </a:solidFill>
                          <a:effectLst/>
                        </a:rPr>
                        <a:t>СУД</a:t>
                      </a:r>
                      <a:endParaRPr lang="ru-RU"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03106739"/>
                  </a:ext>
                </a:extLst>
              </a:tr>
              <a:tr h="1157412">
                <a:tc>
                  <a:txBody>
                    <a:bodyPr/>
                    <a:lstStyle/>
                    <a:p>
                      <a:pPr algn="r">
                        <a:spcAft>
                          <a:spcPts val="0"/>
                        </a:spcAft>
                      </a:pPr>
                      <a:r>
                        <a:rPr lang="ru-RU" sz="2400" dirty="0">
                          <a:solidFill>
                            <a:schemeClr val="bg1"/>
                          </a:solidFill>
                          <a:effectLst/>
                        </a:rPr>
                        <a:t>1</a:t>
                      </a:r>
                      <a:endParaRPr lang="ru-RU"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l">
                        <a:spcAft>
                          <a:spcPts val="0"/>
                        </a:spcAft>
                      </a:pPr>
                      <a:r>
                        <a:rPr lang="ru-RU" sz="2400" dirty="0">
                          <a:effectLst/>
                        </a:rPr>
                        <a:t>ИП Ходжаев С.Э.</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l">
                        <a:spcAft>
                          <a:spcPts val="0"/>
                        </a:spcAft>
                      </a:pPr>
                      <a:r>
                        <a:rPr lang="ru-RU" sz="2400" dirty="0">
                          <a:effectLst/>
                        </a:rPr>
                        <a:t>товары </a:t>
                      </a:r>
                      <a:endParaRPr lang="ru-RU" sz="2400" dirty="0" smtClean="0">
                        <a:effectLst/>
                      </a:endParaRPr>
                    </a:p>
                    <a:p>
                      <a:pPr algn="l">
                        <a:spcAft>
                          <a:spcPts val="0"/>
                        </a:spcAft>
                      </a:pPr>
                      <a:r>
                        <a:rPr lang="ru-RU" sz="2400" dirty="0" smtClean="0">
                          <a:effectLst/>
                        </a:rPr>
                        <a:t>(</a:t>
                      </a:r>
                      <a:r>
                        <a:rPr lang="ru-RU" sz="2400" dirty="0">
                          <a:effectLst/>
                        </a:rPr>
                        <a:t>одежда, обувь)</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l">
                        <a:spcAft>
                          <a:spcPts val="0"/>
                        </a:spcAft>
                      </a:pPr>
                      <a:r>
                        <a:rPr lang="ru-RU" sz="2400">
                          <a:effectLst/>
                        </a:rPr>
                        <a:t>Сухоложский городской суд</a:t>
                      </a:r>
                      <a:endParaRPr lang="ru-RU"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364440659"/>
                  </a:ext>
                </a:extLst>
              </a:tr>
              <a:tr h="1165450">
                <a:tc>
                  <a:txBody>
                    <a:bodyPr/>
                    <a:lstStyle/>
                    <a:p>
                      <a:pPr algn="r">
                        <a:spcAft>
                          <a:spcPts val="0"/>
                        </a:spcAft>
                      </a:pPr>
                      <a:r>
                        <a:rPr lang="ru-RU" sz="2400" dirty="0">
                          <a:solidFill>
                            <a:schemeClr val="bg1"/>
                          </a:solidFill>
                          <a:effectLst/>
                        </a:rPr>
                        <a:t>2</a:t>
                      </a:r>
                      <a:endParaRPr lang="ru-RU"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l">
                        <a:spcAft>
                          <a:spcPts val="0"/>
                        </a:spcAft>
                      </a:pPr>
                      <a:r>
                        <a:rPr lang="ru-RU" sz="2400" dirty="0">
                          <a:effectLst/>
                        </a:rPr>
                        <a:t>ИП Казымов Х.Г.</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l">
                        <a:spcAft>
                          <a:spcPts val="0"/>
                        </a:spcAft>
                      </a:pPr>
                      <a:r>
                        <a:rPr lang="ru-RU" sz="2400" dirty="0">
                          <a:effectLst/>
                        </a:rPr>
                        <a:t>товары </a:t>
                      </a:r>
                      <a:endParaRPr lang="ru-RU" sz="2400" dirty="0" smtClean="0">
                        <a:effectLst/>
                      </a:endParaRPr>
                    </a:p>
                    <a:p>
                      <a:pPr algn="l">
                        <a:spcAft>
                          <a:spcPts val="0"/>
                        </a:spcAft>
                      </a:pPr>
                      <a:r>
                        <a:rPr lang="ru-RU" sz="2400" dirty="0" smtClean="0">
                          <a:effectLst/>
                        </a:rPr>
                        <a:t>(</a:t>
                      </a:r>
                      <a:r>
                        <a:rPr lang="ru-RU" sz="2400" dirty="0">
                          <a:effectLst/>
                        </a:rPr>
                        <a:t>одежда, обувь)</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l">
                        <a:spcAft>
                          <a:spcPts val="0"/>
                        </a:spcAft>
                      </a:pPr>
                      <a:r>
                        <a:rPr lang="ru-RU" sz="2400">
                          <a:effectLst/>
                        </a:rPr>
                        <a:t>Березовский городской суд</a:t>
                      </a:r>
                      <a:endParaRPr lang="ru-RU"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452161213"/>
                  </a:ext>
                </a:extLst>
              </a:tr>
              <a:tr h="1185545">
                <a:tc>
                  <a:txBody>
                    <a:bodyPr/>
                    <a:lstStyle/>
                    <a:p>
                      <a:pPr algn="r">
                        <a:spcAft>
                          <a:spcPts val="0"/>
                        </a:spcAft>
                      </a:pPr>
                      <a:r>
                        <a:rPr lang="ru-RU" sz="2400" dirty="0">
                          <a:solidFill>
                            <a:schemeClr val="bg1"/>
                          </a:solidFill>
                          <a:effectLst/>
                        </a:rPr>
                        <a:t>3</a:t>
                      </a:r>
                      <a:endParaRPr lang="ru-RU"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l">
                        <a:spcAft>
                          <a:spcPts val="0"/>
                        </a:spcAft>
                      </a:pPr>
                      <a:r>
                        <a:rPr lang="ru-RU" sz="2400" dirty="0">
                          <a:effectLst/>
                        </a:rPr>
                        <a:t>ИП </a:t>
                      </a:r>
                      <a:r>
                        <a:rPr lang="ru-RU" sz="2400" dirty="0" err="1">
                          <a:effectLst/>
                        </a:rPr>
                        <a:t>Коковин</a:t>
                      </a:r>
                      <a:r>
                        <a:rPr lang="ru-RU" sz="2400" dirty="0">
                          <a:effectLst/>
                        </a:rPr>
                        <a:t> М.П.</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l">
                        <a:spcAft>
                          <a:spcPts val="0"/>
                        </a:spcAft>
                      </a:pPr>
                      <a:r>
                        <a:rPr lang="ru-RU" sz="2400" dirty="0">
                          <a:effectLst/>
                        </a:rPr>
                        <a:t>товары (шины)</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l">
                        <a:spcAft>
                          <a:spcPts val="0"/>
                        </a:spcAft>
                      </a:pPr>
                      <a:r>
                        <a:rPr lang="ru-RU" sz="2400">
                          <a:effectLst/>
                        </a:rPr>
                        <a:t>Кировский районный суд</a:t>
                      </a:r>
                      <a:endParaRPr lang="ru-RU" sz="2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244167900"/>
                  </a:ext>
                </a:extLst>
              </a:tr>
              <a:tr h="1165450">
                <a:tc>
                  <a:txBody>
                    <a:bodyPr/>
                    <a:lstStyle/>
                    <a:p>
                      <a:pPr algn="r">
                        <a:spcAft>
                          <a:spcPts val="0"/>
                        </a:spcAft>
                      </a:pPr>
                      <a:r>
                        <a:rPr lang="ru-RU" sz="2400" dirty="0">
                          <a:solidFill>
                            <a:schemeClr val="bg1"/>
                          </a:solidFill>
                          <a:effectLst/>
                        </a:rPr>
                        <a:t>4</a:t>
                      </a:r>
                      <a:endParaRPr lang="ru-RU"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l">
                        <a:spcAft>
                          <a:spcPts val="0"/>
                        </a:spcAft>
                      </a:pPr>
                      <a:r>
                        <a:rPr lang="ru-RU" sz="2400" dirty="0">
                          <a:effectLst/>
                        </a:rPr>
                        <a:t>ИП Сафаров К.С.</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l">
                        <a:spcAft>
                          <a:spcPts val="0"/>
                        </a:spcAft>
                      </a:pPr>
                      <a:r>
                        <a:rPr lang="ru-RU" sz="2400" dirty="0">
                          <a:effectLst/>
                        </a:rPr>
                        <a:t>товары </a:t>
                      </a:r>
                      <a:endParaRPr lang="ru-RU" sz="2400" dirty="0" smtClean="0">
                        <a:effectLst/>
                      </a:endParaRPr>
                    </a:p>
                    <a:p>
                      <a:pPr algn="l">
                        <a:spcAft>
                          <a:spcPts val="0"/>
                        </a:spcAft>
                      </a:pPr>
                      <a:r>
                        <a:rPr lang="ru-RU" sz="2400" dirty="0" smtClean="0">
                          <a:effectLst/>
                        </a:rPr>
                        <a:t>(</a:t>
                      </a:r>
                      <a:r>
                        <a:rPr lang="ru-RU" sz="2400" dirty="0">
                          <a:effectLst/>
                        </a:rPr>
                        <a:t>одежда, обувь)</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l">
                        <a:spcAft>
                          <a:spcPts val="0"/>
                        </a:spcAft>
                      </a:pPr>
                      <a:r>
                        <a:rPr lang="ru-RU" sz="2400" dirty="0">
                          <a:effectLst/>
                        </a:rPr>
                        <a:t>Красногорский районный  суд</a:t>
                      </a:r>
                      <a:endParaRPr lang="ru-RU" sz="24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656274264"/>
                  </a:ext>
                </a:extLst>
              </a:tr>
            </a:tbl>
          </a:graphicData>
        </a:graphic>
      </p:graphicFrame>
    </p:spTree>
    <p:extLst>
      <p:ext uri="{BB962C8B-B14F-4D97-AF65-F5344CB8AC3E}">
        <p14:creationId xmlns:p14="http://schemas.microsoft.com/office/powerpoint/2010/main" val="322884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32510" y="407949"/>
            <a:ext cx="65237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Защита конкретных потребителей</a:t>
            </a:r>
            <a:endParaRPr kumimoji="0" lang="ru-RU" altLang="ru-RU" sz="2400" b="1" i="0" u="none" strike="noStrike" cap="none" normalizeH="0" baseline="0" dirty="0" smtClean="0">
              <a:ln>
                <a:noFill/>
              </a:ln>
              <a:solidFill>
                <a:schemeClr val="tx1"/>
              </a:solidFill>
              <a:effectLst/>
              <a:latin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77421523"/>
              </p:ext>
            </p:extLst>
          </p:nvPr>
        </p:nvGraphicFramePr>
        <p:xfrm>
          <a:off x="323529" y="1146612"/>
          <a:ext cx="8568952" cy="5553262"/>
        </p:xfrm>
        <a:graphic>
          <a:graphicData uri="http://schemas.openxmlformats.org/drawingml/2006/table">
            <a:tbl>
              <a:tblPr firstRow="1" firstCol="1" bandRow="1">
                <a:tableStyleId>{5C22544A-7EE6-4342-B048-85BDC9FD1C3A}</a:tableStyleId>
              </a:tblPr>
              <a:tblGrid>
                <a:gridCol w="2736303">
                  <a:extLst>
                    <a:ext uri="{9D8B030D-6E8A-4147-A177-3AD203B41FA5}">
                      <a16:colId xmlns:a16="http://schemas.microsoft.com/office/drawing/2014/main" val="1066255006"/>
                    </a:ext>
                  </a:extLst>
                </a:gridCol>
                <a:gridCol w="3672408">
                  <a:extLst>
                    <a:ext uri="{9D8B030D-6E8A-4147-A177-3AD203B41FA5}">
                      <a16:colId xmlns:a16="http://schemas.microsoft.com/office/drawing/2014/main" val="998803904"/>
                    </a:ext>
                  </a:extLst>
                </a:gridCol>
                <a:gridCol w="2160241">
                  <a:extLst>
                    <a:ext uri="{9D8B030D-6E8A-4147-A177-3AD203B41FA5}">
                      <a16:colId xmlns:a16="http://schemas.microsoft.com/office/drawing/2014/main" val="2721613856"/>
                    </a:ext>
                  </a:extLst>
                </a:gridCol>
              </a:tblGrid>
              <a:tr h="357842">
                <a:tc>
                  <a:txBody>
                    <a:bodyPr/>
                    <a:lstStyle/>
                    <a:p>
                      <a:pPr>
                        <a:spcAft>
                          <a:spcPts val="0"/>
                        </a:spcAft>
                      </a:pPr>
                      <a:r>
                        <a:rPr lang="ru-RU" sz="2000" dirty="0">
                          <a:solidFill>
                            <a:schemeClr val="bg1"/>
                          </a:solidFill>
                          <a:effectLst/>
                        </a:rPr>
                        <a:t>ОТВЕТЧИК</a:t>
                      </a:r>
                      <a:endParaRPr lang="ru-RU"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2000">
                          <a:solidFill>
                            <a:schemeClr val="bg1"/>
                          </a:solidFill>
                          <a:effectLst/>
                        </a:rPr>
                        <a:t>ТЕМАТИКА</a:t>
                      </a:r>
                      <a:endParaRPr lang="ru-RU"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2000">
                          <a:solidFill>
                            <a:schemeClr val="bg1"/>
                          </a:solidFill>
                          <a:effectLst/>
                        </a:rPr>
                        <a:t>СУД</a:t>
                      </a:r>
                      <a:endParaRPr lang="ru-RU"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340497426"/>
                  </a:ext>
                </a:extLst>
              </a:tr>
              <a:tr h="710748">
                <a:tc>
                  <a:txBody>
                    <a:bodyPr/>
                    <a:lstStyle/>
                    <a:p>
                      <a:pPr>
                        <a:spcAft>
                          <a:spcPts val="0"/>
                        </a:spcAft>
                      </a:pPr>
                      <a:r>
                        <a:rPr lang="ru-RU" sz="2000" dirty="0">
                          <a:solidFill>
                            <a:schemeClr val="bg1"/>
                          </a:solidFill>
                          <a:effectLst/>
                        </a:rPr>
                        <a:t>ИП Алексанов М.И.</a:t>
                      </a:r>
                      <a:endParaRPr lang="ru-RU"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1800" dirty="0">
                          <a:solidFill>
                            <a:schemeClr val="bg1"/>
                          </a:solidFill>
                          <a:effectLst/>
                        </a:rPr>
                        <a:t>Нарушение сроков работ по монтажу памятника, качество работ</a:t>
                      </a:r>
                      <a:endParaRPr lang="ru-RU"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1600" dirty="0">
                          <a:solidFill>
                            <a:schemeClr val="bg1"/>
                          </a:solidFill>
                          <a:effectLst/>
                        </a:rPr>
                        <a:t>Удовлетворено до суда</a:t>
                      </a:r>
                      <a:endParaRPr lang="ru-RU"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004221651"/>
                  </a:ext>
                </a:extLst>
              </a:tr>
              <a:tr h="756404">
                <a:tc>
                  <a:txBody>
                    <a:bodyPr/>
                    <a:lstStyle/>
                    <a:p>
                      <a:pPr>
                        <a:spcAft>
                          <a:spcPts val="0"/>
                        </a:spcAft>
                      </a:pPr>
                      <a:r>
                        <a:rPr lang="ru-RU" sz="2000" dirty="0">
                          <a:solidFill>
                            <a:schemeClr val="bg1"/>
                          </a:solidFill>
                          <a:effectLst/>
                        </a:rPr>
                        <a:t>ООО </a:t>
                      </a:r>
                      <a:endParaRPr lang="ru-RU" sz="2000" dirty="0" smtClean="0">
                        <a:solidFill>
                          <a:schemeClr val="bg1"/>
                        </a:solidFill>
                        <a:effectLst/>
                      </a:endParaRPr>
                    </a:p>
                    <a:p>
                      <a:pPr>
                        <a:spcAft>
                          <a:spcPts val="0"/>
                        </a:spcAft>
                      </a:pPr>
                      <a:r>
                        <a:rPr lang="ru-RU" sz="2000" dirty="0" smtClean="0">
                          <a:solidFill>
                            <a:schemeClr val="bg1"/>
                          </a:solidFill>
                          <a:effectLst/>
                        </a:rPr>
                        <a:t>«</a:t>
                      </a:r>
                      <a:r>
                        <a:rPr lang="ru-RU" sz="2000" dirty="0">
                          <a:solidFill>
                            <a:schemeClr val="bg1"/>
                          </a:solidFill>
                          <a:effectLst/>
                        </a:rPr>
                        <a:t>Время </a:t>
                      </a:r>
                      <a:r>
                        <a:rPr lang="ru-RU" sz="2000" dirty="0" smtClean="0">
                          <a:solidFill>
                            <a:schemeClr val="bg1"/>
                          </a:solidFill>
                          <a:effectLst/>
                        </a:rPr>
                        <a:t>путешествий</a:t>
                      </a:r>
                      <a:r>
                        <a:rPr lang="ru-RU" sz="2000" dirty="0">
                          <a:solidFill>
                            <a:schemeClr val="bg1"/>
                          </a:solidFill>
                          <a:effectLst/>
                        </a:rPr>
                        <a:t>»</a:t>
                      </a:r>
                      <a:endParaRPr lang="ru-RU"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1800" dirty="0">
                          <a:solidFill>
                            <a:schemeClr val="bg1"/>
                          </a:solidFill>
                          <a:effectLst/>
                        </a:rPr>
                        <a:t>Возврат денежный средств в связи с отказом от тура</a:t>
                      </a:r>
                      <a:endParaRPr lang="ru-RU"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1600" dirty="0">
                          <a:solidFill>
                            <a:schemeClr val="bg1"/>
                          </a:solidFill>
                          <a:effectLst/>
                        </a:rPr>
                        <a:t>Удовлетворено. </a:t>
                      </a:r>
                      <a:endParaRPr lang="ru-RU"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714593809"/>
                  </a:ext>
                </a:extLst>
              </a:tr>
              <a:tr h="710748">
                <a:tc>
                  <a:txBody>
                    <a:bodyPr/>
                    <a:lstStyle/>
                    <a:p>
                      <a:pPr>
                        <a:spcAft>
                          <a:spcPts val="0"/>
                        </a:spcAft>
                      </a:pPr>
                      <a:r>
                        <a:rPr lang="ru-RU" sz="2000" dirty="0">
                          <a:solidFill>
                            <a:schemeClr val="bg1"/>
                          </a:solidFill>
                          <a:effectLst/>
                        </a:rPr>
                        <a:t>ООО </a:t>
                      </a:r>
                      <a:endParaRPr lang="ru-RU" sz="2000" dirty="0" smtClean="0">
                        <a:solidFill>
                          <a:schemeClr val="bg1"/>
                        </a:solidFill>
                        <a:effectLst/>
                      </a:endParaRPr>
                    </a:p>
                    <a:p>
                      <a:pPr>
                        <a:spcAft>
                          <a:spcPts val="0"/>
                        </a:spcAft>
                      </a:pPr>
                      <a:r>
                        <a:rPr lang="ru-RU" sz="2000" dirty="0" smtClean="0">
                          <a:solidFill>
                            <a:schemeClr val="bg1"/>
                          </a:solidFill>
                          <a:effectLst/>
                        </a:rPr>
                        <a:t>«</a:t>
                      </a:r>
                      <a:r>
                        <a:rPr lang="ru-RU" sz="2000" dirty="0">
                          <a:solidFill>
                            <a:schemeClr val="bg1"/>
                          </a:solidFill>
                          <a:effectLst/>
                        </a:rPr>
                        <a:t>Юнитур-2007»</a:t>
                      </a:r>
                      <a:endParaRPr lang="ru-RU"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1800" dirty="0">
                          <a:solidFill>
                            <a:schemeClr val="bg1"/>
                          </a:solidFill>
                          <a:effectLst/>
                        </a:rPr>
                        <a:t>Взыскание неустойки в связи с нарушением срока возврата денежных средств за тур</a:t>
                      </a:r>
                      <a:endParaRPr lang="ru-RU"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1600" dirty="0">
                          <a:solidFill>
                            <a:schemeClr val="bg1"/>
                          </a:solidFill>
                          <a:effectLst/>
                        </a:rPr>
                        <a:t>Удовлетворено до суда</a:t>
                      </a:r>
                      <a:endParaRPr lang="ru-RU"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902231559"/>
                  </a:ext>
                </a:extLst>
              </a:tr>
              <a:tr h="710748">
                <a:tc>
                  <a:txBody>
                    <a:bodyPr/>
                    <a:lstStyle/>
                    <a:p>
                      <a:pPr>
                        <a:spcAft>
                          <a:spcPts val="0"/>
                        </a:spcAft>
                      </a:pPr>
                      <a:r>
                        <a:rPr lang="ru-RU" sz="2000">
                          <a:solidFill>
                            <a:schemeClr val="bg1"/>
                          </a:solidFill>
                          <a:effectLst/>
                        </a:rPr>
                        <a:t>ООО «Домокон»</a:t>
                      </a:r>
                      <a:endParaRPr lang="ru-RU"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1800" dirty="0">
                          <a:solidFill>
                            <a:schemeClr val="bg1"/>
                          </a:solidFill>
                          <a:effectLst/>
                        </a:rPr>
                        <a:t>Нарушение сроков работ по монтажу межкомнатных дверей</a:t>
                      </a:r>
                      <a:endParaRPr lang="ru-RU"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1600" dirty="0">
                          <a:solidFill>
                            <a:schemeClr val="bg1"/>
                          </a:solidFill>
                          <a:effectLst/>
                        </a:rPr>
                        <a:t>Удовлетворено</a:t>
                      </a:r>
                      <a:endParaRPr lang="ru-RU"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2109020"/>
                  </a:ext>
                </a:extLst>
              </a:tr>
              <a:tr h="1066122">
                <a:tc>
                  <a:txBody>
                    <a:bodyPr/>
                    <a:lstStyle/>
                    <a:p>
                      <a:pPr>
                        <a:spcAft>
                          <a:spcPts val="0"/>
                        </a:spcAft>
                      </a:pPr>
                      <a:r>
                        <a:rPr lang="ru-RU" sz="2000">
                          <a:solidFill>
                            <a:schemeClr val="bg1"/>
                          </a:solidFill>
                          <a:effectLst/>
                        </a:rPr>
                        <a:t>ООО «Сириус»</a:t>
                      </a:r>
                      <a:endParaRPr lang="ru-RU"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1800" dirty="0">
                          <a:solidFill>
                            <a:schemeClr val="bg1"/>
                          </a:solidFill>
                          <a:effectLst/>
                        </a:rPr>
                        <a:t>Возврат денег по сертификату о предоставлении независимой гарантии. Услуга оказана при покупке авто в кредит</a:t>
                      </a:r>
                      <a:endParaRPr lang="ru-RU"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1600" dirty="0">
                          <a:solidFill>
                            <a:schemeClr val="bg1"/>
                          </a:solidFill>
                          <a:effectLst/>
                        </a:rPr>
                        <a:t>Удовлетворено</a:t>
                      </a:r>
                      <a:endParaRPr lang="ru-RU"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353444849"/>
                  </a:ext>
                </a:extLst>
              </a:tr>
              <a:tr h="1066122">
                <a:tc>
                  <a:txBody>
                    <a:bodyPr/>
                    <a:lstStyle/>
                    <a:p>
                      <a:pPr>
                        <a:spcAft>
                          <a:spcPts val="0"/>
                        </a:spcAft>
                      </a:pPr>
                      <a:r>
                        <a:rPr lang="ru-RU" sz="2000">
                          <a:solidFill>
                            <a:schemeClr val="bg1"/>
                          </a:solidFill>
                          <a:effectLst/>
                        </a:rPr>
                        <a:t>ООО «М7 Центр»</a:t>
                      </a:r>
                      <a:endParaRPr lang="ru-RU"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1800" dirty="0">
                          <a:solidFill>
                            <a:schemeClr val="bg1"/>
                          </a:solidFill>
                          <a:effectLst/>
                        </a:rPr>
                        <a:t>Возврат денег по сертификату о предоставлении независимой гарантии. Услуга оказана при покупке авто в кредит</a:t>
                      </a:r>
                      <a:endParaRPr lang="ru-RU"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spcAft>
                          <a:spcPts val="0"/>
                        </a:spcAft>
                      </a:pPr>
                      <a:r>
                        <a:rPr lang="ru-RU" sz="1600" dirty="0">
                          <a:solidFill>
                            <a:schemeClr val="bg1"/>
                          </a:solidFill>
                          <a:effectLst/>
                        </a:rPr>
                        <a:t>Удовлетворено до суда</a:t>
                      </a:r>
                      <a:endParaRPr lang="ru-RU"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173302733"/>
                  </a:ext>
                </a:extLst>
              </a:tr>
            </a:tbl>
          </a:graphicData>
        </a:graphic>
      </p:graphicFrame>
    </p:spTree>
    <p:extLst>
      <p:ext uri="{BB962C8B-B14F-4D97-AF65-F5344CB8AC3E}">
        <p14:creationId xmlns:p14="http://schemas.microsoft.com/office/powerpoint/2010/main" val="3814576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355607629"/>
              </p:ext>
            </p:extLst>
          </p:nvPr>
        </p:nvGraphicFramePr>
        <p:xfrm>
          <a:off x="107504" y="260648"/>
          <a:ext cx="8856984" cy="6408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9039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0" y="381000"/>
            <a:ext cx="8229600" cy="1371600"/>
          </a:xfrm>
        </p:spPr>
        <p:txBody>
          <a:bodyPr anchorCtr="1"/>
          <a:lstStyle/>
          <a:p>
            <a:pPr eaLnBrk="1" hangingPunct="1">
              <a:defRPr/>
            </a:pPr>
            <a:r>
              <a:rPr lang="ru-RU" altLang="ru-RU" sz="4000" b="1" i="1" dirty="0" smtClean="0"/>
              <a:t>http://zpp.rospotrebnadzor.ru</a:t>
            </a:r>
            <a:endParaRPr lang="ru-RU" altLang="ru-RU" sz="4000" dirty="0" smtClean="0"/>
          </a:p>
        </p:txBody>
      </p:sp>
      <p:pic>
        <p:nvPicPr>
          <p:cNvPr id="44035" name="Picture 4" descr="banner_giszppv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52600"/>
            <a:ext cx="7920880" cy="491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6" name="Rectangle 10"/>
          <p:cNvSpPr>
            <a:spLocks noGrp="1" noChangeArrowheads="1"/>
          </p:cNvSpPr>
          <p:nvPr>
            <p:ph type="title" idx="4294967295"/>
          </p:nvPr>
        </p:nvSpPr>
        <p:spPr>
          <a:xfrm>
            <a:off x="0" y="303213"/>
            <a:ext cx="8713788" cy="1181100"/>
          </a:xfrm>
        </p:spPr>
        <p:txBody>
          <a:bodyPr anchorCtr="1">
            <a:normAutofit/>
          </a:bodyPr>
          <a:lstStyle/>
          <a:p>
            <a:pPr algn="ctr" eaLnBrk="1" hangingPunct="1">
              <a:defRPr/>
            </a:pPr>
            <a:r>
              <a:rPr lang="ru-RU" altLang="ru-RU"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Предложение в органы местного самоуправления</a:t>
            </a:r>
          </a:p>
        </p:txBody>
      </p:sp>
      <p:sp>
        <p:nvSpPr>
          <p:cNvPr id="75787" name="Rectangle 11"/>
          <p:cNvSpPr>
            <a:spLocks noGrp="1" noChangeArrowheads="1"/>
          </p:cNvSpPr>
          <p:nvPr>
            <p:ph type="body" idx="4294967295"/>
          </p:nvPr>
        </p:nvSpPr>
        <p:spPr>
          <a:xfrm>
            <a:off x="0" y="1052513"/>
            <a:ext cx="8713788" cy="5400675"/>
          </a:xfrm>
        </p:spPr>
        <p:txBody>
          <a:bodyPr>
            <a:normAutofit fontScale="85000" lnSpcReduction="20000"/>
          </a:bodyPr>
          <a:lstStyle/>
          <a:p>
            <a:pPr marL="182563" indent="0" algn="just">
              <a:lnSpc>
                <a:spcPct val="150000"/>
              </a:lnSpc>
              <a:buNone/>
              <a:defRPr/>
            </a:pPr>
            <a:r>
              <a:rPr lang="ru-RU" dirty="0" smtClean="0">
                <a:latin typeface="Tahoma" panose="020B0604030504040204" pitchFamily="34" charset="0"/>
                <a:ea typeface="Tahoma" panose="020B0604030504040204" pitchFamily="34" charset="0"/>
                <a:cs typeface="Tahoma" panose="020B0604030504040204" pitchFamily="34" charset="0"/>
              </a:rPr>
              <a:t>        </a:t>
            </a:r>
            <a:r>
              <a:rPr lang="ru-RU" sz="2400" dirty="0" smtClean="0">
                <a:latin typeface="Arial" panose="020B0604020202020204" pitchFamily="34" charset="0"/>
                <a:ea typeface="Tahoma" panose="020B0604030504040204" pitchFamily="34" charset="0"/>
                <a:cs typeface="Arial" panose="020B0604020202020204" pitchFamily="34" charset="0"/>
              </a:rPr>
              <a:t>В </a:t>
            </a:r>
            <a:r>
              <a:rPr lang="ru-RU" sz="2400" dirty="0">
                <a:latin typeface="Arial" panose="020B0604020202020204" pitchFamily="34" charset="0"/>
                <a:ea typeface="Tahoma" panose="020B0604030504040204" pitchFamily="34" charset="0"/>
                <a:cs typeface="Arial" panose="020B0604020202020204" pitchFamily="34" charset="0"/>
              </a:rPr>
              <a:t>целях соблюдения требований ст. 44 Закона </a:t>
            </a:r>
            <a:r>
              <a:rPr lang="ru-RU" sz="2400" dirty="0" smtClean="0">
                <a:latin typeface="Arial" panose="020B0604020202020204" pitchFamily="34" charset="0"/>
                <a:ea typeface="Tahoma" panose="020B0604030504040204" pitchFamily="34" charset="0"/>
                <a:cs typeface="Arial" panose="020B0604020202020204" pitchFamily="34" charset="0"/>
              </a:rPr>
              <a:t>№ 2300-1 </a:t>
            </a:r>
            <a:r>
              <a:rPr lang="ru-RU" sz="2400" dirty="0">
                <a:latin typeface="Arial" panose="020B0604020202020204" pitchFamily="34" charset="0"/>
                <a:ea typeface="Tahoma" panose="020B0604030504040204" pitchFamily="34" charset="0"/>
                <a:cs typeface="Arial" panose="020B0604020202020204" pitchFamily="34" charset="0"/>
              </a:rPr>
              <a:t>от </a:t>
            </a:r>
            <a:r>
              <a:rPr lang="ru-RU" sz="2400" dirty="0" smtClean="0">
                <a:latin typeface="Arial" panose="020B0604020202020204" pitchFamily="34" charset="0"/>
                <a:ea typeface="Tahoma" panose="020B0604030504040204" pitchFamily="34" charset="0"/>
                <a:cs typeface="Arial" panose="020B0604020202020204" pitchFamily="34" charset="0"/>
              </a:rPr>
              <a:t>07.02.1992 </a:t>
            </a:r>
            <a:r>
              <a:rPr lang="ru-RU" sz="2400" dirty="0">
                <a:latin typeface="Arial" panose="020B0604020202020204" pitchFamily="34" charset="0"/>
                <a:ea typeface="Tahoma" panose="020B0604030504040204" pitchFamily="34" charset="0"/>
                <a:cs typeface="Arial" panose="020B0604020202020204" pitchFamily="34" charset="0"/>
              </a:rPr>
              <a:t>г. «О защите прав потребителей», предусматривающей полномочия органов местного самоуправления в данной сфере, учитывая  требования  заседания Координационной  комиссии по защите прав потребителей в Свердловской области  </a:t>
            </a:r>
            <a:r>
              <a:rPr lang="ru-RU" sz="2400" dirty="0" smtClean="0">
                <a:latin typeface="Arial" panose="020B0604020202020204" pitchFamily="34" charset="0"/>
                <a:ea typeface="Tahoma" panose="020B0604030504040204" pitchFamily="34" charset="0"/>
                <a:cs typeface="Arial" panose="020B0604020202020204" pitchFamily="34" charset="0"/>
              </a:rPr>
              <a:t>(протокол </a:t>
            </a:r>
            <a:r>
              <a:rPr lang="ru-RU" sz="2400" dirty="0">
                <a:latin typeface="Arial" panose="020B0604020202020204" pitchFamily="34" charset="0"/>
                <a:ea typeface="Tahoma" panose="020B0604030504040204" pitchFamily="34" charset="0"/>
                <a:cs typeface="Arial" panose="020B0604020202020204" pitchFamily="34" charset="0"/>
              </a:rPr>
              <a:t>заседания от 29.12.2017 года  №51-ЕК), значимость защиты прав потребителей </a:t>
            </a:r>
            <a:r>
              <a:rPr lang="ru-RU" sz="2400" dirty="0" smtClean="0">
                <a:latin typeface="Arial" panose="020B0604020202020204" pitchFamily="34" charset="0"/>
                <a:ea typeface="Tahoma" panose="020B0604030504040204" pitchFamily="34" charset="0"/>
                <a:cs typeface="Arial" panose="020B0604020202020204" pitchFamily="34" charset="0"/>
              </a:rPr>
              <a:t>администрациям:</a:t>
            </a:r>
          </a:p>
          <a:p>
            <a:pPr marL="525463" indent="-342900">
              <a:buFont typeface="Wingdings" panose="05000000000000000000" pitchFamily="2" charset="2"/>
              <a:buChar char="q"/>
            </a:pPr>
            <a:r>
              <a:rPr lang="ru-RU" sz="2400" dirty="0" smtClean="0">
                <a:latin typeface="Arial" panose="020B0604020202020204" pitchFamily="34" charset="0"/>
                <a:ea typeface="Tahoma" panose="020B0604030504040204" pitchFamily="34" charset="0"/>
                <a:cs typeface="Arial" panose="020B0604020202020204" pitchFamily="34" charset="0"/>
              </a:rPr>
              <a:t>Муниципальное </a:t>
            </a:r>
            <a:r>
              <a:rPr lang="ru-RU" sz="2400" dirty="0">
                <a:latin typeface="Arial" panose="020B0604020202020204" pitchFamily="34" charset="0"/>
                <a:ea typeface="Tahoma" panose="020B0604030504040204" pitchFamily="34" charset="0"/>
                <a:cs typeface="Arial" panose="020B0604020202020204" pitchFamily="34" charset="0"/>
              </a:rPr>
              <a:t>образование Каменск-Уральский городской округ;</a:t>
            </a:r>
          </a:p>
          <a:p>
            <a:pPr marL="525463" indent="-342900">
              <a:buFont typeface="Wingdings" panose="05000000000000000000" pitchFamily="2" charset="2"/>
              <a:buChar char="q"/>
            </a:pPr>
            <a:r>
              <a:rPr lang="ru-RU" sz="2400" dirty="0">
                <a:latin typeface="Arial" panose="020B0604020202020204" pitchFamily="34" charset="0"/>
                <a:ea typeface="Tahoma" panose="020B0604030504040204" pitchFamily="34" charset="0"/>
                <a:cs typeface="Arial" panose="020B0604020202020204" pitchFamily="34" charset="0"/>
              </a:rPr>
              <a:t>Муниципальное образование «Каменский городской округ»;</a:t>
            </a:r>
          </a:p>
          <a:p>
            <a:pPr marL="525463" indent="-342900">
              <a:buFont typeface="Wingdings" panose="05000000000000000000" pitchFamily="2" charset="2"/>
              <a:buChar char="q"/>
            </a:pPr>
            <a:r>
              <a:rPr lang="ru-RU" sz="2400" dirty="0">
                <a:latin typeface="Arial" panose="020B0604020202020204" pitchFamily="34" charset="0"/>
                <a:ea typeface="Tahoma" panose="020B0604030504040204" pitchFamily="34" charset="0"/>
                <a:cs typeface="Arial" panose="020B0604020202020204" pitchFamily="34" charset="0"/>
              </a:rPr>
              <a:t>Муниципальных образований  Городской округ Сухой Лог; </a:t>
            </a:r>
          </a:p>
          <a:p>
            <a:pPr marL="525463" indent="-342900">
              <a:buFont typeface="Wingdings" panose="05000000000000000000" pitchFamily="2" charset="2"/>
              <a:buChar char="q"/>
            </a:pPr>
            <a:r>
              <a:rPr lang="ru-RU" sz="2400" dirty="0">
                <a:latin typeface="Arial" panose="020B0604020202020204" pitchFamily="34" charset="0"/>
                <a:ea typeface="Tahoma" panose="020B0604030504040204" pitchFamily="34" charset="0"/>
                <a:cs typeface="Arial" panose="020B0604020202020204" pitchFamily="34" charset="0"/>
              </a:rPr>
              <a:t>Муниципальных образований  Городской округ Богданович.</a:t>
            </a:r>
          </a:p>
          <a:p>
            <a:pPr marL="182563" indent="0" algn="just" eaLnBrk="1" hangingPunct="1">
              <a:lnSpc>
                <a:spcPct val="80000"/>
              </a:lnSpc>
              <a:buNone/>
              <a:defRPr/>
            </a:pPr>
            <a:endParaRPr lang="ru-RU" altLang="ru-RU" sz="2800" dirty="0" smtClean="0">
              <a:latin typeface="Arial" panose="020B0604020202020204" pitchFamily="34" charset="0"/>
              <a:cs typeface="Arial" panose="020B0604020202020204" pitchFamily="34" charset="0"/>
            </a:endParaRPr>
          </a:p>
          <a:p>
            <a:pPr marL="182563" indent="0" algn="ctr" eaLnBrk="1" hangingPunct="1">
              <a:lnSpc>
                <a:spcPct val="80000"/>
              </a:lnSpc>
              <a:buNone/>
              <a:defRPr/>
            </a:pPr>
            <a:r>
              <a:rPr lang="ru-RU" altLang="ru-RU" sz="2800" b="1" dirty="0" smtClean="0">
                <a:latin typeface="Arial" panose="020B0604020202020204" pitchFamily="34" charset="0"/>
                <a:ea typeface="Tahoma" panose="020B0604030504040204" pitchFamily="34" charset="0"/>
                <a:cs typeface="Arial" panose="020B0604020202020204" pitchFamily="34" charset="0"/>
              </a:rPr>
              <a:t>П Р Е Д Л А Г А Е Т С Я</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684213" y="908050"/>
            <a:ext cx="806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eaLnBrk="1" hangingPunct="1">
              <a:defRPr/>
            </a:pPr>
            <a:r>
              <a:rPr lang="ru-RU"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
        <p:nvSpPr>
          <p:cNvPr id="2" name="Заголовок 1"/>
          <p:cNvSpPr>
            <a:spLocks noGrp="1"/>
          </p:cNvSpPr>
          <p:nvPr>
            <p:ph type="title"/>
          </p:nvPr>
        </p:nvSpPr>
        <p:spPr/>
        <p:txBody>
          <a:bodyPr>
            <a:normAutofit/>
          </a:bodyPr>
          <a:lstStyle/>
          <a:p>
            <a:pPr algn="ctr"/>
            <a:r>
              <a:rPr lang="ru-RU" sz="2400" b="1" dirty="0" smtClean="0">
                <a:latin typeface="Tahoma" panose="020B0604030504040204" pitchFamily="34" charset="0"/>
                <a:ea typeface="Tahoma" panose="020B0604030504040204" pitchFamily="34" charset="0"/>
                <a:cs typeface="Tahoma" panose="020B0604030504040204" pitchFamily="34" charset="0"/>
              </a:rPr>
              <a:t/>
            </a:r>
            <a:br>
              <a:rPr lang="ru-RU" sz="2400" b="1" dirty="0" smtClean="0">
                <a:latin typeface="Tahoma" panose="020B0604030504040204" pitchFamily="34" charset="0"/>
                <a:ea typeface="Tahoma" panose="020B0604030504040204" pitchFamily="34" charset="0"/>
                <a:cs typeface="Tahoma" panose="020B0604030504040204" pitchFamily="34" charset="0"/>
              </a:rPr>
            </a:br>
            <a:r>
              <a:rPr lang="ru-RU" sz="2400" b="1" dirty="0">
                <a:latin typeface="Tahoma" panose="020B0604030504040204" pitchFamily="34" charset="0"/>
                <a:ea typeface="Tahoma" panose="020B0604030504040204" pitchFamily="34" charset="0"/>
                <a:cs typeface="Tahoma" panose="020B0604030504040204" pitchFamily="34" charset="0"/>
              </a:rPr>
              <a:t/>
            </a:r>
            <a:br>
              <a:rPr lang="ru-RU" sz="2400" b="1" dirty="0">
                <a:latin typeface="Tahoma" panose="020B0604030504040204" pitchFamily="34" charset="0"/>
                <a:ea typeface="Tahoma" panose="020B0604030504040204" pitchFamily="34" charset="0"/>
                <a:cs typeface="Tahoma" panose="020B0604030504040204" pitchFamily="34" charset="0"/>
              </a:rPr>
            </a:br>
            <a:r>
              <a:rPr lang="ru-RU" sz="2400" b="1" dirty="0" smtClean="0">
                <a:latin typeface="Tahoma" panose="020B0604030504040204" pitchFamily="34" charset="0"/>
                <a:ea typeface="Tahoma" panose="020B0604030504040204" pitchFamily="34" charset="0"/>
                <a:cs typeface="Tahoma" panose="020B0604030504040204" pitchFamily="34" charset="0"/>
              </a:rPr>
              <a:t> </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179512" y="343790"/>
            <a:ext cx="8784976" cy="6109546"/>
          </a:xfrm>
        </p:spPr>
        <p:txBody>
          <a:bodyPr>
            <a:normAutofit fontScale="92500" lnSpcReduction="10000"/>
          </a:bodyPr>
          <a:lstStyle/>
          <a:p>
            <a:endParaRPr lang="ru-RU" b="1"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q"/>
            </a:pPr>
            <a:r>
              <a:rPr lang="ru-RU" sz="2200" dirty="0">
                <a:latin typeface="Tahoma" panose="020B0604030504040204" pitchFamily="34" charset="0"/>
                <a:ea typeface="Tahoma" panose="020B0604030504040204" pitchFamily="34" charset="0"/>
                <a:cs typeface="Tahoma" panose="020B0604030504040204" pitchFamily="34" charset="0"/>
              </a:rPr>
              <a:t>Разработать программу по вопросам защиты прав потребителей</a:t>
            </a:r>
          </a:p>
          <a:p>
            <a:pPr>
              <a:buFont typeface="Wingdings" panose="05000000000000000000" pitchFamily="2" charset="2"/>
              <a:buChar char="q"/>
            </a:pPr>
            <a:r>
              <a:rPr lang="ru-RU" sz="2200" dirty="0" smtClean="0">
                <a:latin typeface="Tahoma" panose="020B0604030504040204" pitchFamily="34" charset="0"/>
                <a:ea typeface="Tahoma" panose="020B0604030504040204" pitchFamily="34" charset="0"/>
                <a:cs typeface="Tahoma" panose="020B0604030504040204" pitchFamily="34" charset="0"/>
              </a:rPr>
              <a:t>Обеспечить </a:t>
            </a:r>
            <a:r>
              <a:rPr lang="ru-RU" sz="2200" dirty="0">
                <a:latin typeface="Tahoma" panose="020B0604030504040204" pitchFamily="34" charset="0"/>
                <a:ea typeface="Tahoma" panose="020B0604030504040204" pitchFamily="34" charset="0"/>
                <a:cs typeface="Tahoma" panose="020B0604030504040204" pitchFamily="34" charset="0"/>
              </a:rPr>
              <a:t>взаимодействие с Каменск-Уральским отделом Управления Федеральной службы по надзору в сфере защите прав потребителей </a:t>
            </a:r>
            <a:endParaRPr lang="ru-RU" sz="22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q"/>
            </a:pPr>
            <a:r>
              <a:rPr lang="ru-RU" sz="2200" dirty="0" smtClean="0">
                <a:latin typeface="Tahoma" panose="020B0604030504040204" pitchFamily="34" charset="0"/>
                <a:ea typeface="Tahoma" panose="020B0604030504040204" pitchFamily="34" charset="0"/>
                <a:cs typeface="Tahoma" panose="020B0604030504040204" pitchFamily="34" charset="0"/>
              </a:rPr>
              <a:t>При </a:t>
            </a:r>
            <a:r>
              <a:rPr lang="ru-RU" sz="2200" dirty="0">
                <a:latin typeface="Tahoma" panose="020B0604030504040204" pitchFamily="34" charset="0"/>
                <a:ea typeface="Tahoma" panose="020B0604030504040204" pitchFamily="34" charset="0"/>
                <a:cs typeface="Tahoma" panose="020B0604030504040204" pitchFamily="34" charset="0"/>
              </a:rPr>
              <a:t>формировании бюджета на </a:t>
            </a:r>
            <a:r>
              <a:rPr lang="ru-RU" sz="2200" dirty="0" smtClean="0">
                <a:latin typeface="Tahoma" panose="020B0604030504040204" pitchFamily="34" charset="0"/>
                <a:ea typeface="Tahoma" panose="020B0604030504040204" pitchFamily="34" charset="0"/>
                <a:cs typeface="Tahoma" panose="020B0604030504040204" pitchFamily="34" charset="0"/>
              </a:rPr>
              <a:t>2026 </a:t>
            </a:r>
            <a:r>
              <a:rPr lang="ru-RU" sz="2200" dirty="0">
                <a:latin typeface="Tahoma" panose="020B0604030504040204" pitchFamily="34" charset="0"/>
                <a:ea typeface="Tahoma" panose="020B0604030504040204" pitchFamily="34" charset="0"/>
                <a:cs typeface="Tahoma" panose="020B0604030504040204" pitchFamily="34" charset="0"/>
              </a:rPr>
              <a:t>год</a:t>
            </a:r>
            <a:br>
              <a:rPr lang="ru-RU" sz="2200" dirty="0">
                <a:latin typeface="Tahoma" panose="020B0604030504040204" pitchFamily="34" charset="0"/>
                <a:ea typeface="Tahoma" panose="020B0604030504040204" pitchFamily="34" charset="0"/>
                <a:cs typeface="Tahoma" panose="020B0604030504040204" pitchFamily="34" charset="0"/>
              </a:rPr>
            </a:br>
            <a:r>
              <a:rPr lang="ru-RU" sz="2200" dirty="0">
                <a:latin typeface="Tahoma" panose="020B0604030504040204" pitchFamily="34" charset="0"/>
                <a:ea typeface="Tahoma" panose="020B0604030504040204" pitchFamily="34" charset="0"/>
                <a:cs typeface="Tahoma" panose="020B0604030504040204" pitchFamily="34" charset="0"/>
              </a:rPr>
              <a:t>заложить количество денежных средств </a:t>
            </a:r>
            <a:br>
              <a:rPr lang="ru-RU" sz="2200" dirty="0">
                <a:latin typeface="Tahoma" panose="020B0604030504040204" pitchFamily="34" charset="0"/>
                <a:ea typeface="Tahoma" panose="020B0604030504040204" pitchFamily="34" charset="0"/>
                <a:cs typeface="Tahoma" panose="020B0604030504040204" pitchFamily="34" charset="0"/>
              </a:rPr>
            </a:br>
            <a:r>
              <a:rPr lang="ru-RU" sz="2200" dirty="0" smtClean="0">
                <a:latin typeface="Tahoma" panose="020B0604030504040204" pitchFamily="34" charset="0"/>
                <a:ea typeface="Tahoma" panose="020B0604030504040204" pitchFamily="34" charset="0"/>
                <a:cs typeface="Tahoma" panose="020B0604030504040204" pitchFamily="34" charset="0"/>
              </a:rPr>
              <a:t>в </a:t>
            </a:r>
            <a:r>
              <a:rPr lang="ru-RU" sz="2200" dirty="0">
                <a:latin typeface="Tahoma" panose="020B0604030504040204" pitchFamily="34" charset="0"/>
                <a:ea typeface="Tahoma" panose="020B0604030504040204" pitchFamily="34" charset="0"/>
                <a:cs typeface="Tahoma" panose="020B0604030504040204" pitchFamily="34" charset="0"/>
              </a:rPr>
              <a:t>рамках утвержденной муниципальной программы «Защита прав потребителей</a:t>
            </a:r>
            <a:r>
              <a:rPr lang="ru-RU" sz="2200" dirty="0" smtClean="0">
                <a:latin typeface="Tahoma" panose="020B0604030504040204" pitchFamily="34" charset="0"/>
                <a:ea typeface="Tahoma" panose="020B0604030504040204" pitchFamily="34" charset="0"/>
                <a:cs typeface="Tahoma" panose="020B0604030504040204" pitchFamily="34" charset="0"/>
              </a:rPr>
              <a:t>»</a:t>
            </a:r>
          </a:p>
          <a:p>
            <a:pPr>
              <a:buFont typeface="Wingdings" panose="05000000000000000000" pitchFamily="2" charset="2"/>
              <a:buChar char="q"/>
            </a:pPr>
            <a:r>
              <a:rPr lang="ru-RU" sz="2200" dirty="0" smtClean="0">
                <a:latin typeface="Tahoma" panose="020B0604030504040204" pitchFamily="34" charset="0"/>
                <a:ea typeface="Tahoma" panose="020B0604030504040204" pitchFamily="34" charset="0"/>
                <a:cs typeface="Tahoma" panose="020B0604030504040204" pitchFamily="34" charset="0"/>
              </a:rPr>
              <a:t>Осуществлять </a:t>
            </a:r>
            <a:r>
              <a:rPr lang="ru-RU" sz="2200" dirty="0">
                <a:latin typeface="Tahoma" panose="020B0604030504040204" pitchFamily="34" charset="0"/>
                <a:ea typeface="Tahoma" panose="020B0604030504040204" pitchFamily="34" charset="0"/>
                <a:cs typeface="Tahoma" panose="020B0604030504040204" pitchFamily="34" charset="0"/>
              </a:rPr>
              <a:t>рассмотрение обращений граждан в том числе  по вопросам защиты прав </a:t>
            </a:r>
            <a:r>
              <a:rPr lang="ru-RU" sz="2200" dirty="0" smtClean="0">
                <a:latin typeface="Tahoma" panose="020B0604030504040204" pitchFamily="34" charset="0"/>
                <a:ea typeface="Tahoma" panose="020B0604030504040204" pitchFamily="34" charset="0"/>
                <a:cs typeface="Tahoma" panose="020B0604030504040204" pitchFamily="34" charset="0"/>
              </a:rPr>
              <a:t>потребителей</a:t>
            </a:r>
          </a:p>
          <a:p>
            <a:pPr>
              <a:buFont typeface="Wingdings" panose="05000000000000000000" pitchFamily="2" charset="2"/>
              <a:buChar char="q"/>
            </a:pPr>
            <a:r>
              <a:rPr lang="ru-RU" sz="2200" dirty="0">
                <a:latin typeface="Tahoma" panose="020B0604030504040204" pitchFamily="34" charset="0"/>
                <a:ea typeface="Tahoma" panose="020B0604030504040204" pitchFamily="34" charset="0"/>
                <a:cs typeface="Tahoma" panose="020B0604030504040204" pitchFamily="34" charset="0"/>
              </a:rPr>
              <a:t>Активизировать  работу по профилактике правонарушений, проводить мероприятия, направленные на повышение грамотности населения и хозяйствующих субъектов по вопросам защиты прав потребителей</a:t>
            </a:r>
            <a:endParaRPr lang="ru-RU" sz="2200" dirty="0" smtClean="0">
              <a:latin typeface="Tahoma" panose="020B0604030504040204" pitchFamily="34" charset="0"/>
              <a:ea typeface="Tahoma" panose="020B0604030504040204" pitchFamily="34" charset="0"/>
              <a:cs typeface="Tahoma" panose="020B0604030504040204" pitchFamily="34" charset="0"/>
            </a:endParaRPr>
          </a:p>
          <a:p>
            <a:endParaRPr lang="ru-RU" b="1" dirty="0" smtClean="0">
              <a:latin typeface="Tahoma" panose="020B0604030504040204" pitchFamily="34" charset="0"/>
              <a:ea typeface="Tahoma" panose="020B0604030504040204" pitchFamily="34" charset="0"/>
              <a:cs typeface="Tahoma" panose="020B0604030504040204" pitchFamily="34" charset="0"/>
            </a:endParaRPr>
          </a:p>
          <a:p>
            <a:endParaRPr lang="ru-RU" b="1" dirty="0" smtClean="0">
              <a:latin typeface="Tahoma" panose="020B0604030504040204" pitchFamily="34" charset="0"/>
              <a:ea typeface="Tahoma" panose="020B0604030504040204" pitchFamily="34" charset="0"/>
              <a:cs typeface="Tahoma" panose="020B0604030504040204" pitchFamily="34" charset="0"/>
            </a:endParaRPr>
          </a:p>
          <a:p>
            <a:endParaRPr lang="ru-RU" b="1" dirty="0" smtClean="0">
              <a:latin typeface="Tahoma" panose="020B0604030504040204" pitchFamily="34" charset="0"/>
              <a:ea typeface="Tahoma" panose="020B0604030504040204" pitchFamily="34" charset="0"/>
              <a:cs typeface="Tahoma" panose="020B0604030504040204" pitchFamily="34" charset="0"/>
            </a:endParaRPr>
          </a:p>
          <a:p>
            <a:endParaRPr lang="ru-RU"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Символика Роспотребнадзор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332655"/>
            <a:ext cx="3240360" cy="3629203"/>
          </a:xfrm>
          <a:prstGeom prst="rect">
            <a:avLst/>
          </a:prstGeom>
          <a:effectLst>
            <a:outerShdw blurRad="50800" dist="203200" dir="14040000" sx="116000" sy="116000" algn="ctr" rotWithShape="0">
              <a:srgbClr val="000000">
                <a:alpha val="31000"/>
              </a:srgbClr>
            </a:outerShdw>
          </a:effectLst>
        </p:spPr>
      </p:pic>
      <p:sp>
        <p:nvSpPr>
          <p:cNvPr id="2" name="Прямоугольник 1"/>
          <p:cNvSpPr/>
          <p:nvPr/>
        </p:nvSpPr>
        <p:spPr>
          <a:xfrm>
            <a:off x="707675" y="4644364"/>
            <a:ext cx="7654660" cy="1938992"/>
          </a:xfrm>
          <a:prstGeom prst="rect">
            <a:avLst/>
          </a:prstGeom>
          <a:noFill/>
        </p:spPr>
        <p:txBody>
          <a:bodyPr wrap="none" lIns="91440" tIns="45720" rIns="91440" bIns="45720">
            <a:spAutoFit/>
          </a:bodyPr>
          <a:lstStyle/>
          <a:p>
            <a:pPr algn="ctr"/>
            <a:r>
              <a:rPr lang="ru-RU"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Спасибо за внимание!</a:t>
            </a:r>
          </a:p>
          <a:p>
            <a:pPr algn="ctr"/>
            <a:r>
              <a:rPr lang="ru-RU" sz="6000" b="1" dirty="0" smtClean="0">
                <a:ln w="9525">
                  <a:solidFill>
                    <a:schemeClr val="bg1"/>
                  </a:solidFill>
                  <a:prstDash val="solid"/>
                </a:ln>
                <a:effectLst>
                  <a:outerShdw blurRad="12700" dist="38100" dir="2700000" algn="tl" rotWithShape="0">
                    <a:schemeClr val="bg1">
                      <a:lumMod val="50000"/>
                    </a:schemeClr>
                  </a:outerShdw>
                </a:effectLst>
              </a:rPr>
              <a:t>Будьте здоровы!</a:t>
            </a:r>
            <a:endParaRPr lang="ru-RU"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98320" y="404664"/>
            <a:ext cx="7740352" cy="461665"/>
          </a:xfrm>
          <a:prstGeom prst="rect">
            <a:avLst/>
          </a:prstGeom>
        </p:spPr>
        <p:txBody>
          <a:bodyPr wrap="square">
            <a:spAutoFit/>
          </a:bodyPr>
          <a:lstStyle/>
          <a:p>
            <a:r>
              <a:rPr lang="ru-RU" altLang="ru-RU" sz="2400" b="1" dirty="0" smtClean="0">
                <a:latin typeface="Arial" panose="020B0604020202020204" pitchFamily="34" charset="0"/>
                <a:ea typeface="Tahoma" panose="020B0604030504040204" pitchFamily="34" charset="0"/>
                <a:cs typeface="Arial" panose="020B0604020202020204" pitchFamily="34" charset="0"/>
              </a:rPr>
              <a:t>ОСНОВНЫЕ ПРИЧИНЫ ОБРАЩЕНИЙ ГРАЖДАН </a:t>
            </a:r>
            <a:endParaRPr lang="ru-RU" sz="2400" dirty="0"/>
          </a:p>
        </p:txBody>
      </p:sp>
      <p:sp>
        <p:nvSpPr>
          <p:cNvPr id="5" name="Овал 4"/>
          <p:cNvSpPr/>
          <p:nvPr/>
        </p:nvSpPr>
        <p:spPr>
          <a:xfrm>
            <a:off x="251520" y="980728"/>
            <a:ext cx="3672408"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chemeClr val="bg1"/>
                </a:solidFill>
                <a:latin typeface="Arial" panose="020B0604020202020204" pitchFamily="34" charset="0"/>
                <a:cs typeface="Arial" panose="020B0604020202020204" pitchFamily="34" charset="0"/>
              </a:rPr>
              <a:t>Непредоставление</a:t>
            </a:r>
            <a:r>
              <a:rPr lang="ru-RU" sz="2000" b="1" dirty="0" smtClean="0">
                <a:solidFill>
                  <a:schemeClr val="bg1"/>
                </a:solidFill>
                <a:latin typeface="Arial" panose="020B0604020202020204" pitchFamily="34" charset="0"/>
                <a:cs typeface="Arial" panose="020B0604020202020204" pitchFamily="34" charset="0"/>
              </a:rPr>
              <a:t> информации</a:t>
            </a:r>
            <a:endParaRPr lang="ru-RU" sz="2000" b="1" dirty="0">
              <a:solidFill>
                <a:schemeClr val="bg1"/>
              </a:solidFill>
              <a:latin typeface="Arial" panose="020B0604020202020204" pitchFamily="34" charset="0"/>
              <a:cs typeface="Arial" panose="020B0604020202020204" pitchFamily="34" charset="0"/>
            </a:endParaRPr>
          </a:p>
        </p:txBody>
      </p:sp>
      <p:sp>
        <p:nvSpPr>
          <p:cNvPr id="6" name="Овал 5"/>
          <p:cNvSpPr/>
          <p:nvPr/>
        </p:nvSpPr>
        <p:spPr>
          <a:xfrm>
            <a:off x="4977224" y="1026761"/>
            <a:ext cx="3960440" cy="244827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Arial" panose="020B0604020202020204" pitchFamily="34" charset="0"/>
                <a:cs typeface="Arial" panose="020B0604020202020204" pitchFamily="34" charset="0"/>
              </a:rPr>
              <a:t>Продажа товаров не соответствующих требованиям нормативных документов</a:t>
            </a:r>
            <a:endParaRPr lang="ru-RU" sz="2000" b="1" dirty="0">
              <a:solidFill>
                <a:schemeClr val="bg1"/>
              </a:solidFill>
              <a:latin typeface="Arial" panose="020B0604020202020204" pitchFamily="34" charset="0"/>
              <a:cs typeface="Arial" panose="020B0604020202020204" pitchFamily="34" charset="0"/>
            </a:endParaRPr>
          </a:p>
        </p:txBody>
      </p:sp>
      <p:sp>
        <p:nvSpPr>
          <p:cNvPr id="7" name="Овал 6"/>
          <p:cNvSpPr/>
          <p:nvPr/>
        </p:nvSpPr>
        <p:spPr>
          <a:xfrm>
            <a:off x="2267744" y="2042128"/>
            <a:ext cx="3965768" cy="2552233"/>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Нарушение сроков оказания  услуг</a:t>
            </a:r>
            <a:endParaRPr lang="ru-RU" sz="2400" b="1" dirty="0">
              <a:latin typeface="Arial" panose="020B0604020202020204" pitchFamily="34" charset="0"/>
              <a:cs typeface="Arial" panose="020B0604020202020204" pitchFamily="34" charset="0"/>
            </a:endParaRPr>
          </a:p>
        </p:txBody>
      </p:sp>
      <p:sp>
        <p:nvSpPr>
          <p:cNvPr id="9" name="Овал 8"/>
          <p:cNvSpPr/>
          <p:nvPr/>
        </p:nvSpPr>
        <p:spPr>
          <a:xfrm>
            <a:off x="420100" y="4019948"/>
            <a:ext cx="3993976" cy="253436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Включение в договор недопустимых условий</a:t>
            </a:r>
            <a:endParaRPr lang="ru-RU" sz="2400" b="1" dirty="0">
              <a:latin typeface="Arial" panose="020B0604020202020204" pitchFamily="34" charset="0"/>
              <a:cs typeface="Arial" panose="020B0604020202020204" pitchFamily="34" charset="0"/>
            </a:endParaRPr>
          </a:p>
        </p:txBody>
      </p:sp>
      <p:sp>
        <p:nvSpPr>
          <p:cNvPr id="10" name="Овал 9"/>
          <p:cNvSpPr/>
          <p:nvPr/>
        </p:nvSpPr>
        <p:spPr>
          <a:xfrm>
            <a:off x="5004048" y="3798416"/>
            <a:ext cx="3600400" cy="251090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Навязывание услуг</a:t>
            </a:r>
            <a:endParaRPr lang="ru-RU" sz="2400" b="1"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052736"/>
            <a:ext cx="7848872" cy="646331"/>
          </a:xfrm>
          <a:prstGeom prst="rect">
            <a:avLst/>
          </a:prstGeom>
          <a:noFill/>
        </p:spPr>
        <p:txBody>
          <a:bodyPr wrap="square" rtlCol="0">
            <a:spAutoFit/>
          </a:bodyPr>
          <a:lstStyle/>
          <a:p>
            <a:pPr algn="just"/>
            <a:endParaRPr lang="ru-RU" dirty="0"/>
          </a:p>
          <a:p>
            <a:pPr algn="just"/>
            <a:endParaRPr lang="ru-RU" dirty="0" smtClean="0"/>
          </a:p>
        </p:txBody>
      </p:sp>
      <p:sp>
        <p:nvSpPr>
          <p:cNvPr id="3" name="TextBox 2"/>
          <p:cNvSpPr txBox="1"/>
          <p:nvPr/>
        </p:nvSpPr>
        <p:spPr>
          <a:xfrm>
            <a:off x="395536" y="332656"/>
            <a:ext cx="8424936" cy="6247864"/>
          </a:xfrm>
          <a:prstGeom prst="rect">
            <a:avLst/>
          </a:prstGeom>
          <a:noFill/>
        </p:spPr>
        <p:txBody>
          <a:bodyPr wrap="square" rtlCol="0">
            <a:spAutoFit/>
          </a:bodyPr>
          <a:lstStyle/>
          <a:p>
            <a:pPr indent="803275" algn="just"/>
            <a:r>
              <a:rPr lang="ru-RU" sz="2000" dirty="0" smtClean="0">
                <a:latin typeface="+mj-lt"/>
                <a:cs typeface="Arial" panose="020B0604020202020204" pitchFamily="34" charset="0"/>
              </a:rPr>
              <a:t>Наблюдается </a:t>
            </a:r>
            <a:r>
              <a:rPr lang="ru-RU" sz="2000" dirty="0">
                <a:latin typeface="+mj-lt"/>
                <a:cs typeface="Arial" panose="020B0604020202020204" pitchFamily="34" charset="0"/>
              </a:rPr>
              <a:t>рост </a:t>
            </a:r>
            <a:r>
              <a:rPr lang="ru-RU" sz="2000" dirty="0" smtClean="0">
                <a:latin typeface="+mj-lt"/>
                <a:cs typeface="Arial" panose="020B0604020202020204" pitchFamily="34" charset="0"/>
              </a:rPr>
              <a:t>числа  </a:t>
            </a:r>
            <a:r>
              <a:rPr lang="ru-RU" sz="2000" dirty="0">
                <a:latin typeface="+mj-lt"/>
                <a:cs typeface="Arial" panose="020B0604020202020204" pitchFamily="34" charset="0"/>
              </a:rPr>
              <a:t>обращений связанных с приобретением товаров через </a:t>
            </a:r>
            <a:r>
              <a:rPr lang="ru-RU" sz="2000" dirty="0" err="1">
                <a:latin typeface="+mj-lt"/>
                <a:cs typeface="Arial" panose="020B0604020202020204" pitchFamily="34" charset="0"/>
              </a:rPr>
              <a:t>маркетплейсы</a:t>
            </a:r>
            <a:r>
              <a:rPr lang="ru-RU" sz="2000" dirty="0">
                <a:latin typeface="+mj-lt"/>
                <a:cs typeface="Arial" panose="020B0604020202020204" pitchFamily="34" charset="0"/>
              </a:rPr>
              <a:t> сети Интернет, такие как ОЗОН, </a:t>
            </a:r>
            <a:r>
              <a:rPr lang="ru-RU" sz="2000" dirty="0" err="1">
                <a:latin typeface="+mj-lt"/>
                <a:cs typeface="Arial" panose="020B0604020202020204" pitchFamily="34" charset="0"/>
              </a:rPr>
              <a:t>Вайлдбериз</a:t>
            </a:r>
            <a:r>
              <a:rPr lang="ru-RU" sz="2000" dirty="0">
                <a:latin typeface="+mj-lt"/>
                <a:cs typeface="Arial" panose="020B0604020202020204" pitchFamily="34" charset="0"/>
              </a:rPr>
              <a:t> </a:t>
            </a:r>
            <a:r>
              <a:rPr lang="ru-RU" sz="2000" dirty="0" err="1">
                <a:latin typeface="+mj-lt"/>
                <a:cs typeface="Arial" panose="020B0604020202020204" pitchFamily="34" charset="0"/>
              </a:rPr>
              <a:t>ЯндексМаркет</a:t>
            </a:r>
            <a:r>
              <a:rPr lang="ru-RU" sz="2000" dirty="0">
                <a:latin typeface="+mj-lt"/>
                <a:cs typeface="Arial" panose="020B0604020202020204" pitchFamily="34" charset="0"/>
              </a:rPr>
              <a:t> и др. </a:t>
            </a:r>
          </a:p>
          <a:p>
            <a:pPr indent="803275" algn="just"/>
            <a:r>
              <a:rPr lang="ru-RU" sz="2000" dirty="0" smtClean="0">
                <a:latin typeface="+mj-lt"/>
                <a:cs typeface="Arial" panose="020B0604020202020204" pitchFamily="34" charset="0"/>
              </a:rPr>
              <a:t>Значительно увеличились жалобы на </a:t>
            </a:r>
            <a:r>
              <a:rPr lang="ru-RU" sz="2000" dirty="0">
                <a:latin typeface="+mj-lt"/>
                <a:cs typeface="Arial" panose="020B0604020202020204" pitchFamily="34" charset="0"/>
              </a:rPr>
              <a:t>оказание транспортных услуг (5 обращений в 2023 г.; 10 </a:t>
            </a:r>
            <a:r>
              <a:rPr lang="ru-RU" sz="2000" dirty="0" smtClean="0">
                <a:latin typeface="+mj-lt"/>
                <a:cs typeface="Arial" panose="020B0604020202020204" pitchFamily="34" charset="0"/>
              </a:rPr>
              <a:t>- в </a:t>
            </a:r>
            <a:r>
              <a:rPr lang="ru-RU" sz="2000" dirty="0">
                <a:latin typeface="+mj-lt"/>
                <a:cs typeface="Arial" panose="020B0604020202020204" pitchFamily="34" charset="0"/>
              </a:rPr>
              <a:t>2024 г.) Основная причина обращений – качество услуг перевозки пассажиров </a:t>
            </a:r>
            <a:r>
              <a:rPr lang="ru-RU" sz="2000" dirty="0" smtClean="0">
                <a:latin typeface="+mj-lt"/>
                <a:cs typeface="Arial" panose="020B0604020202020204" pitchFamily="34" charset="0"/>
              </a:rPr>
              <a:t>(</a:t>
            </a:r>
            <a:r>
              <a:rPr lang="ru-RU" sz="2000" dirty="0">
                <a:latin typeface="+mj-lt"/>
                <a:cs typeface="Arial" panose="020B0604020202020204" pitchFamily="34" charset="0"/>
              </a:rPr>
              <a:t>несоблюдение графика перевозок, а также отсутствие возможности оплаты безналичным способом).</a:t>
            </a:r>
          </a:p>
          <a:p>
            <a:pPr indent="803275" algn="just"/>
            <a:r>
              <a:rPr lang="ru-RU" sz="2000" dirty="0" smtClean="0">
                <a:latin typeface="+mj-lt"/>
                <a:cs typeface="Arial" panose="020B0604020202020204" pitchFamily="34" charset="0"/>
              </a:rPr>
              <a:t>Наблюдается </a:t>
            </a:r>
            <a:r>
              <a:rPr lang="ru-RU" sz="2000" dirty="0">
                <a:latin typeface="+mj-lt"/>
                <a:cs typeface="Arial" panose="020B0604020202020204" pitchFamily="34" charset="0"/>
              </a:rPr>
              <a:t>увеличение обращений в сфере связи. Граждане чаще стали жаловаться на отказы оператора связи в переносе абонентского номера другому оператору </a:t>
            </a:r>
            <a:r>
              <a:rPr lang="ru-RU" sz="2000" dirty="0" smtClean="0">
                <a:latin typeface="+mj-lt"/>
                <a:cs typeface="Arial" panose="020B0604020202020204" pitchFamily="34" charset="0"/>
              </a:rPr>
              <a:t>(</a:t>
            </a:r>
            <a:r>
              <a:rPr lang="ru-RU" sz="2000" dirty="0">
                <a:latin typeface="+mj-lt"/>
                <a:cs typeface="Arial" panose="020B0604020202020204" pitchFamily="34" charset="0"/>
              </a:rPr>
              <a:t>10 обращений в 2023 г. и 26 </a:t>
            </a:r>
            <a:r>
              <a:rPr lang="ru-RU" sz="2000" dirty="0" smtClean="0">
                <a:latin typeface="+mj-lt"/>
                <a:cs typeface="Arial" panose="020B0604020202020204" pitchFamily="34" charset="0"/>
              </a:rPr>
              <a:t>- в </a:t>
            </a:r>
            <a:r>
              <a:rPr lang="ru-RU" sz="2000" dirty="0">
                <a:latin typeface="+mj-lt"/>
                <a:cs typeface="Arial" panose="020B0604020202020204" pitchFamily="34" charset="0"/>
              </a:rPr>
              <a:t>2024 г.).</a:t>
            </a:r>
          </a:p>
          <a:p>
            <a:pPr indent="803275" algn="just"/>
            <a:r>
              <a:rPr lang="ru-RU" sz="2000" b="1" dirty="0">
                <a:latin typeface="+mj-lt"/>
                <a:cs typeface="Arial" panose="020B0604020202020204" pitchFamily="34" charset="0"/>
              </a:rPr>
              <a:t>Проблема </a:t>
            </a:r>
            <a:r>
              <a:rPr lang="ru-RU" sz="2000" b="1" dirty="0" err="1">
                <a:latin typeface="+mj-lt"/>
                <a:cs typeface="Arial" panose="020B0604020202020204" pitchFamily="34" charset="0"/>
              </a:rPr>
              <a:t>мисселинга</a:t>
            </a:r>
            <a:r>
              <a:rPr lang="ru-RU" sz="2000" b="1" dirty="0">
                <a:latin typeface="+mj-lt"/>
                <a:cs typeface="Arial" panose="020B0604020202020204" pitchFamily="34" charset="0"/>
              </a:rPr>
              <a:t>. </a:t>
            </a:r>
            <a:endParaRPr lang="ru-RU" sz="2000" dirty="0">
              <a:latin typeface="+mj-lt"/>
              <a:cs typeface="Arial" panose="020B0604020202020204" pitchFamily="34" charset="0"/>
            </a:endParaRPr>
          </a:p>
          <a:p>
            <a:pPr indent="803275" algn="just"/>
            <a:r>
              <a:rPr lang="ru-RU" sz="2000" dirty="0" err="1">
                <a:latin typeface="+mj-lt"/>
                <a:cs typeface="Arial" panose="020B0604020202020204" pitchFamily="34" charset="0"/>
              </a:rPr>
              <a:t>Миссе́линг</a:t>
            </a:r>
            <a:r>
              <a:rPr lang="ru-RU" sz="2000" dirty="0">
                <a:latin typeface="+mj-lt"/>
                <a:cs typeface="Arial" panose="020B0604020202020204" pitchFamily="34" charset="0"/>
              </a:rPr>
              <a:t>  — недобросовестная </a:t>
            </a:r>
            <a:r>
              <a:rPr lang="ru-RU" sz="2000" dirty="0" smtClean="0">
                <a:latin typeface="+mj-lt"/>
                <a:cs typeface="Arial" panose="020B0604020202020204" pitchFamily="34" charset="0"/>
              </a:rPr>
              <a:t>практика, </a:t>
            </a:r>
            <a:r>
              <a:rPr lang="ru-RU" sz="2000" dirty="0">
                <a:latin typeface="+mj-lt"/>
                <a:cs typeface="Arial" panose="020B0604020202020204" pitchFamily="34" charset="0"/>
              </a:rPr>
              <a:t>при которой информация о </a:t>
            </a:r>
            <a:r>
              <a:rPr lang="ru-RU" sz="2000" dirty="0" smtClean="0">
                <a:latin typeface="+mj-lt"/>
                <a:cs typeface="Arial" panose="020B0604020202020204" pitchFamily="34" charset="0"/>
              </a:rPr>
              <a:t>товаре (услуге) преднамеренно </a:t>
            </a:r>
            <a:r>
              <a:rPr lang="ru-RU" sz="2000" dirty="0">
                <a:latin typeface="+mj-lt"/>
                <a:cs typeface="Arial" panose="020B0604020202020204" pitchFamily="34" charset="0"/>
              </a:rPr>
              <a:t>искажается, вследствие чего покупатель вводится в заблуждение относительно необходимости его приобретения. </a:t>
            </a:r>
            <a:r>
              <a:rPr lang="ru-RU" sz="2000" dirty="0" smtClean="0">
                <a:latin typeface="+mj-lt"/>
                <a:cs typeface="Arial" panose="020B0604020202020204" pitchFamily="34" charset="0"/>
              </a:rPr>
              <a:t>Проблема </a:t>
            </a:r>
            <a:r>
              <a:rPr lang="ru-RU" sz="2000" dirty="0" err="1">
                <a:latin typeface="+mj-lt"/>
                <a:cs typeface="Arial" panose="020B0604020202020204" pitchFamily="34" charset="0"/>
              </a:rPr>
              <a:t>мисселинга</a:t>
            </a:r>
            <a:r>
              <a:rPr lang="ru-RU" sz="2000" dirty="0">
                <a:latin typeface="+mj-lt"/>
                <a:cs typeface="Arial" panose="020B0604020202020204" pitchFamily="34" charset="0"/>
              </a:rPr>
              <a:t> заключается в практической сложности отказа от ненужных (невыгодных) договоров. </a:t>
            </a:r>
            <a:endParaRPr lang="ru-RU" sz="2000" dirty="0" smtClean="0">
              <a:latin typeface="+mj-lt"/>
              <a:cs typeface="Arial" panose="020B0604020202020204" pitchFamily="34" charset="0"/>
            </a:endParaRPr>
          </a:p>
          <a:p>
            <a:pPr indent="803275" algn="just"/>
            <a:r>
              <a:rPr lang="ru-RU" sz="2000" dirty="0" smtClean="0">
                <a:latin typeface="+mj-lt"/>
                <a:cs typeface="Arial" panose="020B0604020202020204" pitchFamily="34" charset="0"/>
              </a:rPr>
              <a:t>Основной </a:t>
            </a:r>
            <a:r>
              <a:rPr lang="ru-RU" sz="2000" dirty="0">
                <a:latin typeface="+mj-lt"/>
                <a:cs typeface="Arial" panose="020B0604020202020204" pitchFamily="34" charset="0"/>
              </a:rPr>
              <a:t>проблемой при рассмотрении обращений </a:t>
            </a:r>
            <a:r>
              <a:rPr lang="ru-RU" sz="2000" dirty="0" smtClean="0">
                <a:latin typeface="+mj-lt"/>
                <a:cs typeface="Arial" panose="020B0604020202020204" pitchFamily="34" charset="0"/>
              </a:rPr>
              <a:t> </a:t>
            </a:r>
            <a:r>
              <a:rPr lang="ru-RU" sz="2000" dirty="0">
                <a:latin typeface="+mj-lt"/>
                <a:cs typeface="Arial" panose="020B0604020202020204" pitchFamily="34" charset="0"/>
              </a:rPr>
              <a:t>является отсутствие документов, подтверждающих наличие договорных </a:t>
            </a:r>
            <a:r>
              <a:rPr lang="ru-RU" sz="2000" dirty="0" smtClean="0">
                <a:latin typeface="+mj-lt"/>
                <a:cs typeface="Arial" panose="020B0604020202020204" pitchFamily="34" charset="0"/>
              </a:rPr>
              <a:t>отношений. В </a:t>
            </a:r>
            <a:r>
              <a:rPr lang="ru-RU" sz="2000" dirty="0">
                <a:latin typeface="+mj-lt"/>
                <a:cs typeface="Arial" panose="020B0604020202020204" pitchFamily="34" charset="0"/>
              </a:rPr>
              <a:t>отсутствие возможности непосредственного изучения документов, оценить наличие (отсутствие) нарушения </a:t>
            </a:r>
            <a:r>
              <a:rPr lang="ru-RU" sz="2000" dirty="0" smtClean="0">
                <a:latin typeface="+mj-lt"/>
                <a:cs typeface="Arial" panose="020B0604020202020204" pitchFamily="34" charset="0"/>
              </a:rPr>
              <a:t>является </a:t>
            </a:r>
            <a:r>
              <a:rPr lang="ru-RU" sz="2000" dirty="0">
                <a:latin typeface="+mj-lt"/>
                <a:cs typeface="Arial" panose="020B0604020202020204" pitchFamily="34" charset="0"/>
              </a:rPr>
              <a:t>затруднительным.</a:t>
            </a:r>
          </a:p>
        </p:txBody>
      </p:sp>
    </p:spTree>
    <p:extLst>
      <p:ext uri="{BB962C8B-B14F-4D97-AF65-F5344CB8AC3E}">
        <p14:creationId xmlns:p14="http://schemas.microsoft.com/office/powerpoint/2010/main" val="114306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208912" cy="6063198"/>
          </a:xfrm>
          <a:prstGeom prst="rect">
            <a:avLst/>
          </a:prstGeom>
          <a:noFill/>
        </p:spPr>
        <p:txBody>
          <a:bodyPr wrap="square" rtlCol="0">
            <a:spAutoFit/>
          </a:bodyPr>
          <a:lstStyle/>
          <a:p>
            <a:pPr algn="ctr"/>
            <a:r>
              <a:rPr lang="ru-RU" sz="2800" b="1" dirty="0"/>
              <a:t>Защита прав потребителей в суде</a:t>
            </a:r>
            <a:endParaRPr lang="ru-RU" sz="2800" dirty="0"/>
          </a:p>
          <a:p>
            <a:endParaRPr lang="ru-RU" sz="2000" dirty="0" smtClean="0"/>
          </a:p>
          <a:p>
            <a:endParaRPr lang="ru-RU" sz="2000" dirty="0" smtClean="0"/>
          </a:p>
          <a:p>
            <a:r>
              <a:rPr lang="ru-RU" sz="2000" dirty="0" smtClean="0"/>
              <a:t>Ряд обращений граждан стали поводами для обращения в суд.</a:t>
            </a:r>
          </a:p>
          <a:p>
            <a:r>
              <a:rPr lang="ru-RU" sz="2000" dirty="0" smtClean="0"/>
              <a:t>ООО «Сириус» </a:t>
            </a:r>
          </a:p>
          <a:p>
            <a:r>
              <a:rPr lang="ru-RU" sz="2000" dirty="0" smtClean="0"/>
              <a:t>ООО «М7 Центр»</a:t>
            </a:r>
          </a:p>
          <a:p>
            <a:endParaRPr lang="ru-RU" sz="2000" dirty="0" smtClean="0"/>
          </a:p>
          <a:p>
            <a:r>
              <a:rPr lang="ru-RU" sz="2000" dirty="0" smtClean="0"/>
              <a:t>Поводом для обращения в суд послужила ситуация связанная с продаже транспортных средств. При  покупке были навязаны услуги , получать которые потребители не хотели (опционный договор). Приобрести машину без данной сопутствующей услуги потребители не могли. Стоимость ненужного блага составляет 100-150 тысяч рублей. </a:t>
            </a:r>
          </a:p>
          <a:p>
            <a:endParaRPr lang="ru-RU" sz="2000" dirty="0" smtClean="0"/>
          </a:p>
          <a:p>
            <a:r>
              <a:rPr lang="ru-RU" sz="2000" dirty="0" smtClean="0"/>
              <a:t>Была подготовлена претензия в адрес Ответчика с требованием вернуть уплаченные денежные средства. После получения отказа был подготовлен иск в суд. Судом требования потребителей удовлетворены. Кроме того взыскан штраф и компенсирован причиненный моральный вред.</a:t>
            </a:r>
          </a:p>
          <a:p>
            <a:endParaRPr lang="ru-RU" sz="2000" dirty="0"/>
          </a:p>
        </p:txBody>
      </p:sp>
    </p:spTree>
    <p:extLst>
      <p:ext uri="{BB962C8B-B14F-4D97-AF65-F5344CB8AC3E}">
        <p14:creationId xmlns:p14="http://schemas.microsoft.com/office/powerpoint/2010/main" val="32392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352928" cy="523220"/>
          </a:xfrm>
          <a:prstGeom prst="rect">
            <a:avLst/>
          </a:prstGeom>
          <a:noFill/>
        </p:spPr>
        <p:txBody>
          <a:bodyPr wrap="square" rtlCol="0">
            <a:spAutoFit/>
          </a:bodyPr>
          <a:lstStyle/>
          <a:p>
            <a:pPr algn="ctr"/>
            <a:r>
              <a:rPr lang="ru-RU" sz="2800" b="1" dirty="0" smtClean="0"/>
              <a:t>Защита граждан категории «социально уязвимые»</a:t>
            </a:r>
            <a:endParaRPr lang="ru-RU" sz="2800" b="1" dirty="0"/>
          </a:p>
        </p:txBody>
      </p:sp>
      <p:sp>
        <p:nvSpPr>
          <p:cNvPr id="3" name="TextBox 2"/>
          <p:cNvSpPr txBox="1"/>
          <p:nvPr/>
        </p:nvSpPr>
        <p:spPr>
          <a:xfrm>
            <a:off x="251520" y="927884"/>
            <a:ext cx="8712968" cy="5909310"/>
          </a:xfrm>
          <a:prstGeom prst="rect">
            <a:avLst/>
          </a:prstGeom>
          <a:noFill/>
        </p:spPr>
        <p:txBody>
          <a:bodyPr wrap="square" rtlCol="0">
            <a:spAutoFit/>
          </a:bodyPr>
          <a:lstStyle/>
          <a:p>
            <a:r>
              <a:rPr lang="ru-RU" sz="2000" u="sng" dirty="0" smtClean="0"/>
              <a:t>Социально уязвимые:</a:t>
            </a:r>
          </a:p>
          <a:p>
            <a:pPr marL="342900" indent="-342900">
              <a:buFont typeface="Wingdings" panose="05000000000000000000" pitchFamily="2" charset="2"/>
              <a:buChar char="q"/>
            </a:pPr>
            <a:r>
              <a:rPr lang="ru-RU" sz="2000" dirty="0" smtClean="0"/>
              <a:t>Пенсионеры</a:t>
            </a:r>
          </a:p>
          <a:p>
            <a:pPr marL="342900" indent="-342900">
              <a:buFont typeface="Wingdings" panose="05000000000000000000" pitchFamily="2" charset="2"/>
              <a:buChar char="q"/>
            </a:pPr>
            <a:r>
              <a:rPr lang="ru-RU" sz="2000" dirty="0" smtClean="0"/>
              <a:t>Инвалиды</a:t>
            </a:r>
          </a:p>
          <a:p>
            <a:pPr marL="342900" indent="-342900">
              <a:buFont typeface="Wingdings" panose="05000000000000000000" pitchFamily="2" charset="2"/>
              <a:buChar char="q"/>
            </a:pPr>
            <a:r>
              <a:rPr lang="ru-RU" sz="2000" dirty="0" smtClean="0"/>
              <a:t>Многодетные семьи</a:t>
            </a:r>
          </a:p>
          <a:p>
            <a:pPr marL="342900" indent="-342900">
              <a:buFont typeface="Wingdings" panose="05000000000000000000" pitchFamily="2" charset="2"/>
              <a:buChar char="q"/>
            </a:pPr>
            <a:r>
              <a:rPr lang="ru-RU" sz="2000" dirty="0" smtClean="0"/>
              <a:t>Дети</a:t>
            </a:r>
          </a:p>
          <a:p>
            <a:r>
              <a:rPr lang="ru-RU" sz="2000" dirty="0" smtClean="0"/>
              <a:t>Социально уязвимой категории граждан оказывается помощь в подготовке документов (заявлений, претензий). При необходимости готовится пакет документов в суд.</a:t>
            </a:r>
            <a:endParaRPr lang="ru-RU" sz="2000" dirty="0"/>
          </a:p>
          <a:p>
            <a:r>
              <a:rPr lang="ru-RU" sz="2000" dirty="0" smtClean="0"/>
              <a:t>Так в 2024 г. было подготовлено 2 исковых заявления в защиту прав инвалида к ООО «</a:t>
            </a:r>
            <a:r>
              <a:rPr lang="ru-RU" sz="2000" dirty="0" err="1" smtClean="0"/>
              <a:t>Домокон</a:t>
            </a:r>
            <a:r>
              <a:rPr lang="ru-RU" sz="2000" dirty="0" smtClean="0"/>
              <a:t>». Организация занимается выполнением работ  по монтажу межкомнатных дверей. Нарушила сроки выполнения работ, кроме того часть работ выполнена некачественно. Претензии потребителя остались без удовлетворения.  Мировым судом иск Роспотребнадзора в защиту прав инвалида удовлетворен.</a:t>
            </a:r>
          </a:p>
          <a:p>
            <a:endParaRPr lang="ru-RU" sz="2000" dirty="0" smtClean="0"/>
          </a:p>
          <a:p>
            <a:r>
              <a:rPr lang="ru-RU" sz="2000" dirty="0" smtClean="0"/>
              <a:t>В другом случае  подрядчик нарушил сроки работ по монтажу памятника. После получения претензии исполнитель удовлетворил требования  потребителя до суда.</a:t>
            </a:r>
          </a:p>
          <a:p>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927884"/>
            <a:ext cx="3533707" cy="152644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952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2458117161"/>
              </p:ext>
            </p:extLst>
          </p:nvPr>
        </p:nvGraphicFramePr>
        <p:xfrm>
          <a:off x="179512" y="116632"/>
          <a:ext cx="5760640" cy="4032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иаграмма 2"/>
          <p:cNvGraphicFramePr/>
          <p:nvPr>
            <p:extLst>
              <p:ext uri="{D42A27DB-BD31-4B8C-83A1-F6EECF244321}">
                <p14:modId xmlns:p14="http://schemas.microsoft.com/office/powerpoint/2010/main" val="3882418629"/>
              </p:ext>
            </p:extLst>
          </p:nvPr>
        </p:nvGraphicFramePr>
        <p:xfrm>
          <a:off x="2771800" y="2132856"/>
          <a:ext cx="6912768" cy="4540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7611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35938"/>
            <a:ext cx="7560840" cy="1131848"/>
          </a:xfrm>
          <a:prstGeom prst="rect">
            <a:avLst/>
          </a:prstGeom>
        </p:spPr>
        <p:txBody>
          <a:bodyPr wrap="square">
            <a:spAutoFit/>
          </a:bodyPr>
          <a:lstStyle/>
          <a:p>
            <a:pPr algn="ctr">
              <a:lnSpc>
                <a:spcPct val="150000"/>
              </a:lnSpc>
              <a:spcAft>
                <a:spcPts val="0"/>
              </a:spcAft>
            </a:pPr>
            <a:r>
              <a:rPr lang="ru-RU" sz="2400" b="1" dirty="0">
                <a:latin typeface="Arial" panose="020B0604020202020204" pitchFamily="34" charset="0"/>
                <a:ea typeface="Times New Roman" panose="02020603050405020304" pitchFamily="18" charset="0"/>
                <a:cs typeface="Arial" panose="020B0604020202020204" pitchFamily="34" charset="0"/>
              </a:rPr>
              <a:t>Контрольные (надзорные)  мероприятия в сфере защиты прав потребителей</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Скругленный прямоугольник 3"/>
          <p:cNvSpPr/>
          <p:nvPr/>
        </p:nvSpPr>
        <p:spPr>
          <a:xfrm>
            <a:off x="1295636" y="2187066"/>
            <a:ext cx="3312368" cy="122413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Без взаимодействия</a:t>
            </a:r>
          </a:p>
          <a:p>
            <a:pPr algn="ctr"/>
            <a:r>
              <a:rPr lang="ru-RU" sz="2000" b="1" dirty="0"/>
              <a:t>с</a:t>
            </a:r>
            <a:r>
              <a:rPr lang="ru-RU" sz="2000" b="1" dirty="0" smtClean="0"/>
              <a:t> контролируемым лицом</a:t>
            </a:r>
            <a:endParaRPr lang="ru-RU" sz="2000" b="1" dirty="0"/>
          </a:p>
        </p:txBody>
      </p:sp>
      <p:sp>
        <p:nvSpPr>
          <p:cNvPr id="5" name="Скругленный прямоугольник 4"/>
          <p:cNvSpPr/>
          <p:nvPr/>
        </p:nvSpPr>
        <p:spPr>
          <a:xfrm>
            <a:off x="5582268" y="1683102"/>
            <a:ext cx="3312368" cy="122413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При взаимодействия</a:t>
            </a:r>
          </a:p>
          <a:p>
            <a:pPr algn="ctr"/>
            <a:r>
              <a:rPr lang="ru-RU" sz="2000" b="1" dirty="0"/>
              <a:t>с</a:t>
            </a:r>
            <a:r>
              <a:rPr lang="ru-RU" sz="2000" b="1" dirty="0" smtClean="0"/>
              <a:t> контролируемым лицом</a:t>
            </a:r>
            <a:endParaRPr lang="ru-RU" sz="2000" b="1" dirty="0"/>
          </a:p>
        </p:txBody>
      </p:sp>
      <p:sp>
        <p:nvSpPr>
          <p:cNvPr id="6" name="Овал 5"/>
          <p:cNvSpPr/>
          <p:nvPr/>
        </p:nvSpPr>
        <p:spPr>
          <a:xfrm>
            <a:off x="107504" y="3850925"/>
            <a:ext cx="2736304" cy="1152128"/>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ВЫЕЗДНОЕ ОБСЛЕДОВАНИЕ</a:t>
            </a:r>
            <a:endParaRPr lang="ru-RU" dirty="0"/>
          </a:p>
        </p:txBody>
      </p:sp>
      <p:sp>
        <p:nvSpPr>
          <p:cNvPr id="7" name="Овал 6"/>
          <p:cNvSpPr/>
          <p:nvPr/>
        </p:nvSpPr>
        <p:spPr>
          <a:xfrm>
            <a:off x="2848120" y="3879438"/>
            <a:ext cx="2592288" cy="1152128"/>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НАБЛЮДЕНИЕ </a:t>
            </a:r>
            <a:endParaRPr lang="ru-RU" dirty="0"/>
          </a:p>
        </p:txBody>
      </p:sp>
      <p:sp>
        <p:nvSpPr>
          <p:cNvPr id="8" name="Овал 7"/>
          <p:cNvSpPr/>
          <p:nvPr/>
        </p:nvSpPr>
        <p:spPr>
          <a:xfrm>
            <a:off x="5440408" y="3627410"/>
            <a:ext cx="3596088" cy="280831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ПРОВЕРКА</a:t>
            </a:r>
          </a:p>
          <a:p>
            <a:pPr algn="ctr"/>
            <a:r>
              <a:rPr lang="ru-RU" dirty="0" smtClean="0"/>
              <a:t>КОНТРОЛЬНАЯ ЗАКУПКА</a:t>
            </a:r>
          </a:p>
          <a:p>
            <a:pPr algn="ctr"/>
            <a:r>
              <a:rPr lang="ru-RU" dirty="0" smtClean="0"/>
              <a:t>ИНСПЕКЦИОННЫЙ ВИЗИТ</a:t>
            </a:r>
          </a:p>
          <a:p>
            <a:pPr algn="ctr"/>
            <a:r>
              <a:rPr lang="ru-RU" dirty="0" smtClean="0"/>
              <a:t>ВЫБОРОЧНЫЙ КОНТРОЛЬ</a:t>
            </a:r>
          </a:p>
          <a:p>
            <a:pPr algn="ctr"/>
            <a:r>
              <a:rPr lang="ru-RU" dirty="0" smtClean="0"/>
              <a:t>И ДРУГИЕ</a:t>
            </a:r>
            <a:endParaRPr lang="ru-RU" dirty="0"/>
          </a:p>
        </p:txBody>
      </p:sp>
      <p:cxnSp>
        <p:nvCxnSpPr>
          <p:cNvPr id="12" name="Прямая со стрелкой 11"/>
          <p:cNvCxnSpPr>
            <a:stCxn id="4" idx="2"/>
          </p:cNvCxnSpPr>
          <p:nvPr/>
        </p:nvCxnSpPr>
        <p:spPr>
          <a:xfrm>
            <a:off x="2951820" y="3411202"/>
            <a:ext cx="396044" cy="593862"/>
          </a:xfrm>
          <a:prstGeom prst="straightConnector1">
            <a:avLst/>
          </a:prstGeom>
          <a:ln w="88900">
            <a:tailEnd type="triangle"/>
          </a:ln>
        </p:spPr>
        <p:style>
          <a:lnRef idx="3">
            <a:schemeClr val="accent1"/>
          </a:lnRef>
          <a:fillRef idx="0">
            <a:schemeClr val="accent1"/>
          </a:fillRef>
          <a:effectRef idx="2">
            <a:schemeClr val="accent1"/>
          </a:effectRef>
          <a:fontRef idx="minor">
            <a:schemeClr val="tx1"/>
          </a:fontRef>
        </p:style>
      </p:cxnSp>
      <p:cxnSp>
        <p:nvCxnSpPr>
          <p:cNvPr id="13" name="Прямая со стрелкой 12"/>
          <p:cNvCxnSpPr>
            <a:stCxn id="4" idx="2"/>
          </p:cNvCxnSpPr>
          <p:nvPr/>
        </p:nvCxnSpPr>
        <p:spPr>
          <a:xfrm flipH="1">
            <a:off x="2267744" y="3411202"/>
            <a:ext cx="684076" cy="593862"/>
          </a:xfrm>
          <a:prstGeom prst="straightConnector1">
            <a:avLst/>
          </a:prstGeom>
          <a:ln w="88900">
            <a:tailEnd type="triangle"/>
          </a:ln>
        </p:spPr>
        <p:style>
          <a:lnRef idx="3">
            <a:schemeClr val="accent1"/>
          </a:lnRef>
          <a:fillRef idx="0">
            <a:schemeClr val="accent1"/>
          </a:fillRef>
          <a:effectRef idx="2">
            <a:schemeClr val="accent1"/>
          </a:effectRef>
          <a:fontRef idx="minor">
            <a:schemeClr val="tx1"/>
          </a:fontRef>
        </p:style>
      </p:cxnSp>
      <p:cxnSp>
        <p:nvCxnSpPr>
          <p:cNvPr id="17" name="Прямая со стрелкой 16"/>
          <p:cNvCxnSpPr/>
          <p:nvPr/>
        </p:nvCxnSpPr>
        <p:spPr>
          <a:xfrm>
            <a:off x="7241225" y="2907238"/>
            <a:ext cx="0" cy="720172"/>
          </a:xfrm>
          <a:prstGeom prst="straightConnector1">
            <a:avLst/>
          </a:prstGeom>
          <a:ln w="889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4236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Дамаск</Template>
  <TotalTime>5951</TotalTime>
  <Words>7488</Words>
  <Application>Microsoft Office PowerPoint</Application>
  <PresentationFormat>Экран (4:3)</PresentationFormat>
  <Paragraphs>748</Paragraphs>
  <Slides>38</Slides>
  <Notes>25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38</vt:i4>
      </vt:variant>
    </vt:vector>
  </HeadingPairs>
  <TitlesOfParts>
    <vt:vector size="44" baseType="lpstr">
      <vt:lpstr>Arial</vt:lpstr>
      <vt:lpstr>Calibri</vt:lpstr>
      <vt:lpstr>Tahoma</vt:lpstr>
      <vt:lpstr>Times New Roman</vt:lpstr>
      <vt:lpstr>Wingdings</vt:lpstr>
      <vt:lpstr>Damask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Меры административного воздействия (количество вынесенных постановлений)</vt:lpstr>
      <vt:lpstr>Презентация PowerPoint</vt:lpstr>
      <vt:lpstr>Презентация PowerPoint</vt:lpstr>
      <vt:lpstr>Презентация PowerPoint</vt:lpstr>
      <vt:lpstr>http://zpp.rospotrebnadzor.ru</vt:lpstr>
      <vt:lpstr>Предложение в органы местного самоуправления</vt:lpstr>
      <vt:lpstr>   </vt:lpstr>
      <vt:lpstr>Презентация PowerPoint</vt:lpstr>
    </vt:vector>
  </TitlesOfParts>
  <Company>ФБУЗ</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о деятельности ТО Росоптребнадзора в области защиты прав потребителей  за 2017год</dc:title>
  <dc:creator>Отдел</dc:creator>
  <cp:lastModifiedBy>Токарева Мария Алексеевна</cp:lastModifiedBy>
  <cp:revision>364</cp:revision>
  <cp:lastPrinted>2024-02-20T10:47:24Z</cp:lastPrinted>
  <dcterms:created xsi:type="dcterms:W3CDTF">2018-02-01T03:19:09Z</dcterms:created>
  <dcterms:modified xsi:type="dcterms:W3CDTF">2025-02-21T05:30:31Z</dcterms:modified>
</cp:coreProperties>
</file>